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5" r:id="rId27"/>
    <p:sldId id="284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6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184D90-B75A-4D02-BFA3-720128524A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8861DBA-2611-4FE6-9B43-68345CB15B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2D51B13-B0E7-4CE5-A9F6-D1A25EC6E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CBABB-05B6-46D9-AD33-951EDB41BA89}" type="datetimeFigureOut">
              <a:rPr lang="pt-BR" smtClean="0"/>
              <a:t>12/06/2019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7395119-7674-497D-ADAD-199EA53B1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3C0E060-91D7-4E60-8B63-C460D564D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16D6-6DBD-4C19-BBAF-93171A84B4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0383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E5DC4-9E32-4572-B6CA-11027C496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B6FD81C-FDB5-485B-B57F-DAE5066388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FEE65AF-824F-4B5A-8474-C4D8EBC5E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CBABB-05B6-46D9-AD33-951EDB41BA89}" type="datetimeFigureOut">
              <a:rPr lang="pt-BR" smtClean="0"/>
              <a:t>12/06/2019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38047E3-1DAA-422E-A3AE-D28DFC990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5533901-DD8B-4142-AA8A-D28C7FB7F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16D6-6DBD-4C19-BBAF-93171A84B4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55958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C8FF65F-560B-4908-8580-5AE1019437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75FFB60-66EA-41E3-B0B1-497729B46E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B455F67-400D-401E-A66F-D59BFA1F6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CBABB-05B6-46D9-AD33-951EDB41BA89}" type="datetimeFigureOut">
              <a:rPr lang="pt-BR" smtClean="0"/>
              <a:t>12/06/2019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DF47C46-6905-4DE9-8A75-9EEC99D1A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53A9720-58B8-4FF8-9E08-AEE3B1264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16D6-6DBD-4C19-BBAF-93171A84B4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71963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272B66-31A3-4E49-AC80-1CBF3B280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CF81634-F8A8-4D15-8D6A-4358480F8A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13AEFB8-7DEA-4C9A-A071-452CAA6A9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CBABB-05B6-46D9-AD33-951EDB41BA89}" type="datetimeFigureOut">
              <a:rPr lang="pt-BR" smtClean="0"/>
              <a:t>12/06/2019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5EC94E6-C7CB-4D38-984C-AF8D6D2BB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E67F739-0EB3-4D16-B822-13E970E7A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16D6-6DBD-4C19-BBAF-93171A84B4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08765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01CE3A-EE4F-44AE-A93B-790FE33B5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BEB4176-FA63-4367-B46C-849B0FF315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B74801A-5215-4D41-B4CC-DFD603A60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CBABB-05B6-46D9-AD33-951EDB41BA89}" type="datetimeFigureOut">
              <a:rPr lang="pt-BR" smtClean="0"/>
              <a:t>12/06/2019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A914FE0-8A1C-495A-B65F-4CBCC0730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4141C72-BAA0-40F3-9A91-B1B152A1D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16D6-6DBD-4C19-BBAF-93171A84B4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8652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F4054C-A119-4B20-B894-845BFD91C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2942C1E-00EC-4B2E-8350-035D176598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7F5EDAE-D2AF-4273-A7E6-F78539DBF6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CE0933A-DD6E-4D71-849B-981E83FEC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CBABB-05B6-46D9-AD33-951EDB41BA89}" type="datetimeFigureOut">
              <a:rPr lang="pt-BR" smtClean="0"/>
              <a:t>12/06/2019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31D0495-10A3-42BB-979F-9D445F83A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7FC27BE-2A64-4C91-86CA-A1FB3857B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16D6-6DBD-4C19-BBAF-93171A84B4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479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646F7-3CFB-49A5-8A06-F5A9DEBA9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F75193A-CFA7-4985-83AE-A230329E23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01B4566-DAA4-4B5C-9623-91BD86B6E0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9F62751-9C70-4D31-A944-F6363B1B9E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A2FC2B98-EAD6-4C8F-8843-CAAE9C63B5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2B8948CE-F744-4A80-88B8-C2209D7D7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CBABB-05B6-46D9-AD33-951EDB41BA89}" type="datetimeFigureOut">
              <a:rPr lang="pt-BR" smtClean="0"/>
              <a:t>12/06/2019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DD327284-EE2D-4B4C-80DD-C6C7B6668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D0155549-74D5-4AFB-8D60-765704DAE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16D6-6DBD-4C19-BBAF-93171A84B4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7936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D8A1CE-4DF3-4EE9-98FB-7F3183260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6B3A1D26-2B6F-4921-8E96-8EA2A0AF7D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CBABB-05B6-46D9-AD33-951EDB41BA89}" type="datetimeFigureOut">
              <a:rPr lang="pt-BR" smtClean="0"/>
              <a:t>12/06/2019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B04C1B1A-F2A1-462A-94DB-AF64553BE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26A0BA0-F24A-48AB-B7C8-AE59E66F7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16D6-6DBD-4C19-BBAF-93171A84B4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5876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BB4FF13-266A-4584-9C19-0E947FD576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CBABB-05B6-46D9-AD33-951EDB41BA89}" type="datetimeFigureOut">
              <a:rPr lang="pt-BR" smtClean="0"/>
              <a:t>12/06/2019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1B06952-D6D7-4B89-A133-BCB7E8345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4BC821F-6ACB-48C1-987C-DEE9E7768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16D6-6DBD-4C19-BBAF-93171A84B4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7030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A30348-7394-4B51-8BAE-5E89604696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9D9B79D-3ED2-488C-BB98-2092A886D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C8D989C-2F8A-40AA-8AD8-115AA1BEA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DF488CF-8B3C-425E-AE60-03D124E69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CBABB-05B6-46D9-AD33-951EDB41BA89}" type="datetimeFigureOut">
              <a:rPr lang="pt-BR" smtClean="0"/>
              <a:t>12/06/2019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34AD129-D44D-4F1B-89C2-54E01FB71E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9DD572B-E174-4210-828E-B392DB9A7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16D6-6DBD-4C19-BBAF-93171A84B4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06918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73DCA9-8A4B-40C3-ACFE-0A2951542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F962FB60-A952-4973-A8A7-2BF57DFEA6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7E79B79-0CD6-43F6-A94A-CF8D27695A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F6B7AD4-29D0-47A3-B42F-E2CA5856AC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CBABB-05B6-46D9-AD33-951EDB41BA89}" type="datetimeFigureOut">
              <a:rPr lang="pt-BR" smtClean="0"/>
              <a:t>12/06/2019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651D8B3-47CC-4C58-838F-4F63140F3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E87CBA4-DB56-4A0B-8EEB-4DB5D20F0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16D6-6DBD-4C19-BBAF-93171A84B4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3558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61977C9-D50A-49FB-83A1-7EB772C6A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87868B1-7A02-4D8F-9FD3-13D327D9CE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D2F8A3D-2D27-4339-B7E8-250C70F8C8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ACBABB-05B6-46D9-AD33-951EDB41BA89}" type="datetimeFigureOut">
              <a:rPr lang="pt-BR" smtClean="0"/>
              <a:t>12/06/2019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E4B629C-8D17-4D99-BFAB-A20B437936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7142677-FD20-43BF-9AC1-ABA6B3EA80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316D6-6DBD-4C19-BBAF-93171A84B4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2965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s://pt.wikipedia.org/wiki/Boston" TargetMode="External"/><Relationship Id="rId3" Type="http://schemas.openxmlformats.org/officeDocument/2006/relationships/image" Target="../media/image47.jpeg"/><Relationship Id="rId7" Type="http://schemas.openxmlformats.org/officeDocument/2006/relationships/hyperlink" Target="https://pt.wikipedia.org/wiki/Habacuque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t.wikipedia.org/wiki/USP" TargetMode="External"/><Relationship Id="rId5" Type="http://schemas.openxmlformats.org/officeDocument/2006/relationships/hyperlink" Target="https://pt.wikipedia.org/wiki/2000" TargetMode="External"/><Relationship Id="rId4" Type="http://schemas.openxmlformats.org/officeDocument/2006/relationships/hyperlink" Target="https://pt.wikipedia.org/wiki/Nova_Vers%C3%A3o_Internacional" TargetMode="External"/><Relationship Id="rId9" Type="http://schemas.openxmlformats.org/officeDocument/2006/relationships/hyperlink" Target="https://pt.wikipedia.org/wiki/Luiz_Say%C3%A3o#cite_note-Teo_Bat-1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hyperlink" Target="http://amazon.com/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bliaonline.com.br/nvi/mt/9/37,38+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m 21">
            <a:extLst>
              <a:ext uri="{FF2B5EF4-FFF2-40B4-BE49-F238E27FC236}">
                <a16:creationId xmlns:a16="http://schemas.microsoft.com/office/drawing/2014/main" id="{B79836FE-128E-45B0-B035-0A63FB123C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34F45C14-51A8-47BE-BD23-04106DCE5F2C}"/>
              </a:ext>
            </a:extLst>
          </p:cNvPr>
          <p:cNvSpPr txBox="1"/>
          <p:nvPr/>
        </p:nvSpPr>
        <p:spPr>
          <a:xfrm>
            <a:off x="1239253" y="2320737"/>
            <a:ext cx="41869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>
                <a:solidFill>
                  <a:schemeClr val="bg1"/>
                </a:solidFill>
              </a:rPr>
              <a:t>TRILHAS DE ENSINO PARA LIDERANÇA</a:t>
            </a:r>
            <a:endParaRPr lang="pt-BR" sz="4000" b="1" dirty="0">
              <a:solidFill>
                <a:schemeClr val="bg1"/>
              </a:solidFill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52F96F22-2353-4BFE-B608-E0D922B21A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396" y="269432"/>
            <a:ext cx="6041787" cy="2014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1906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pic>
        <p:nvPicPr>
          <p:cNvPr id="6" name="Picture 6" descr="Resultado de imagem para MULTIDÃO TRABALHADORES COLHEITA TRIGO MANUAL">
            <a:extLst>
              <a:ext uri="{FF2B5EF4-FFF2-40B4-BE49-F238E27FC236}">
                <a16:creationId xmlns:a16="http://schemas.microsoft.com/office/drawing/2014/main" id="{741E3531-0D25-4B10-B2F0-A9027B61C8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0065" y="547487"/>
            <a:ext cx="3810000" cy="28815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D589E338-DC5B-4A61-A252-C73B53B71536}"/>
              </a:ext>
            </a:extLst>
          </p:cNvPr>
          <p:cNvSpPr txBox="1">
            <a:spLocks/>
          </p:cNvSpPr>
          <p:nvPr/>
        </p:nvSpPr>
        <p:spPr bwMode="auto">
          <a:xfrm>
            <a:off x="3344789" y="3822684"/>
            <a:ext cx="9017000" cy="296993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altLang="pt-BR" sz="3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“Corremos o risco de perder uma das maiores colheitas de almas da história por simples falta de trabalhadores”.</a:t>
            </a:r>
          </a:p>
        </p:txBody>
      </p:sp>
    </p:spTree>
    <p:extLst>
      <p:ext uri="{BB962C8B-B14F-4D97-AF65-F5344CB8AC3E}">
        <p14:creationId xmlns:p14="http://schemas.microsoft.com/office/powerpoint/2010/main" val="11742046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A3C93E22-9B36-4737-8981-EBD8DAD8C190}"/>
              </a:ext>
            </a:extLst>
          </p:cNvPr>
          <p:cNvSpPr txBox="1">
            <a:spLocks/>
          </p:cNvSpPr>
          <p:nvPr/>
        </p:nvSpPr>
        <p:spPr bwMode="auto">
          <a:xfrm>
            <a:off x="3557928" y="4217160"/>
            <a:ext cx="8816009" cy="23779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altLang="pt-BR" sz="3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“Igrejas que não tem nenhum plano para formar líderes planejam, por omissão, perder a colheita”</a:t>
            </a:r>
            <a:br>
              <a:rPr lang="pt-BR" altLang="pt-BR" sz="3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lang="pt-BR" altLang="pt-BR" sz="3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                      </a:t>
            </a:r>
            <a:r>
              <a:rPr lang="pt-BR" altLang="pt-BR" sz="2100" i="1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JOEL COMISKEY</a:t>
            </a:r>
            <a:endParaRPr lang="pt-BR" altLang="pt-BR" sz="3600" i="1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7" name="Picture 2" descr="Resultado de imagem para perder colheita">
            <a:extLst>
              <a:ext uri="{FF2B5EF4-FFF2-40B4-BE49-F238E27FC236}">
                <a16:creationId xmlns:a16="http://schemas.microsoft.com/office/drawing/2014/main" id="{D6F0D146-CAE7-4D1F-A15F-93681844DC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994" y="983859"/>
            <a:ext cx="4303643" cy="2822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56550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5631BA3D-8E7F-45FC-B4D3-E052E1062D9E}"/>
              </a:ext>
            </a:extLst>
          </p:cNvPr>
          <p:cNvSpPr txBox="1">
            <a:spLocks/>
          </p:cNvSpPr>
          <p:nvPr/>
        </p:nvSpPr>
        <p:spPr bwMode="auto">
          <a:xfrm>
            <a:off x="3532748" y="4776422"/>
            <a:ext cx="8354891" cy="697835"/>
          </a:xfrm>
          <a:prstGeom prst="rect">
            <a:avLst/>
          </a:prstGeom>
          <a:solidFill>
            <a:schemeClr val="tx1"/>
          </a:solidFill>
        </p:spPr>
        <p:txBody>
          <a:bodyPr vert="horz" lIns="68580" tIns="34290" rIns="68580" bIns="3429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450"/>
              </a:spcAft>
            </a:pPr>
            <a:r>
              <a:rPr lang="en-US" altLang="pt-BR" sz="4050">
                <a:solidFill>
                  <a:srgbClr val="FFFFFF"/>
                </a:solidFill>
              </a:rPr>
              <a:t>FOTOGRAFE SUA IGREJA</a:t>
            </a:r>
          </a:p>
        </p:txBody>
      </p:sp>
      <p:pic>
        <p:nvPicPr>
          <p:cNvPr id="4" name="Picture 2" descr="https://tse4.mm.bing.net/th?id=OIP.9PamAM2YhhWz4aLYWIqpjwHaGF&amp;pid=15.1&amp;P=0&amp;w=182&amp;h=151">
            <a:extLst>
              <a:ext uri="{FF2B5EF4-FFF2-40B4-BE49-F238E27FC236}">
                <a16:creationId xmlns:a16="http://schemas.microsoft.com/office/drawing/2014/main" id="{4DE758A0-DCDA-4B29-8F3C-13DFE3170C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669" y="1592142"/>
            <a:ext cx="3637850" cy="2998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4058E521-E49F-4F25-9C18-9096F4D31D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9128" y="2314834"/>
            <a:ext cx="4091938" cy="1248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7246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BC8CBF3E-DBB4-4855-B281-BB3F68217D60}"/>
              </a:ext>
            </a:extLst>
          </p:cNvPr>
          <p:cNvSpPr txBox="1">
            <a:spLocks/>
          </p:cNvSpPr>
          <p:nvPr/>
        </p:nvSpPr>
        <p:spPr bwMode="auto">
          <a:xfrm>
            <a:off x="3070729" y="4863500"/>
            <a:ext cx="9120678" cy="4671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altLang="pt-BR" sz="3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“</a:t>
            </a:r>
            <a:r>
              <a:rPr lang="pt-BR" altLang="pt-BR" sz="27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Igrejas que não tem nenhum plano para formar líderes planejam, por omissão, perder a colheita”</a:t>
            </a:r>
            <a:br>
              <a:rPr lang="pt-BR" altLang="pt-BR" sz="27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lang="pt-BR" altLang="pt-BR" sz="27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                      </a:t>
            </a:r>
            <a:r>
              <a:rPr lang="pt-BR" altLang="pt-BR" sz="1350" i="1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JOEL COMISKEY</a:t>
            </a:r>
            <a:endParaRPr lang="pt-BR" altLang="pt-BR" sz="3600" i="1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F8203E8-A19B-426A-BA6F-81301C1894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8" t="2658" r="5217" b="14782"/>
          <a:stretch/>
        </p:blipFill>
        <p:spPr>
          <a:xfrm>
            <a:off x="4166793" y="807215"/>
            <a:ext cx="6195814" cy="417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5071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0398180-FEEE-46B0-8FDE-609F1EC2A6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678" y="1453971"/>
            <a:ext cx="5295901" cy="4681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341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8D18B8DD-E414-4021-B0EE-79701EE8024D}"/>
              </a:ext>
            </a:extLst>
          </p:cNvPr>
          <p:cNvSpPr txBox="1"/>
          <p:nvPr/>
        </p:nvSpPr>
        <p:spPr>
          <a:xfrm>
            <a:off x="4340808" y="1792891"/>
            <a:ext cx="830579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pt-BR" sz="3200" b="1" dirty="0"/>
              <a:t>NÃO CRENTES EM CRENTES.</a:t>
            </a:r>
          </a:p>
          <a:p>
            <a:pPr marL="342900" indent="-342900">
              <a:buFont typeface="+mj-lt"/>
              <a:buAutoNum type="arabicPeriod"/>
            </a:pPr>
            <a:r>
              <a:rPr lang="pt-BR" sz="3200" b="1" dirty="0"/>
              <a:t>CRENTES EM MEMBROS.</a:t>
            </a:r>
          </a:p>
          <a:p>
            <a:pPr marL="342900" indent="-342900">
              <a:buFont typeface="+mj-lt"/>
              <a:buAutoNum type="arabicPeriod"/>
            </a:pPr>
            <a:r>
              <a:rPr lang="pt-BR" sz="3200" b="1" dirty="0"/>
              <a:t>MEMBROS EM LÍDERES.</a:t>
            </a:r>
          </a:p>
          <a:p>
            <a:pPr marL="342900" indent="-342900">
              <a:buFont typeface="+mj-lt"/>
              <a:buAutoNum type="arabicPeriod"/>
            </a:pPr>
            <a:r>
              <a:rPr lang="pt-BR" sz="3200" b="1" dirty="0"/>
              <a:t>LÍDERES EM SUPERVISORES.</a:t>
            </a:r>
          </a:p>
          <a:p>
            <a:pPr marL="342900" indent="-342900">
              <a:buFont typeface="+mj-lt"/>
              <a:buAutoNum type="arabicPeriod"/>
            </a:pPr>
            <a:r>
              <a:rPr lang="pt-BR" sz="3200" b="1" dirty="0"/>
              <a:t>SUPERVISORES EM PASTORES.</a:t>
            </a:r>
          </a:p>
          <a:p>
            <a:pPr marL="342900" indent="-342900">
              <a:buFont typeface="+mj-lt"/>
              <a:buAutoNum type="arabicPeriod"/>
            </a:pPr>
            <a:r>
              <a:rPr lang="pt-BR" sz="3200" b="1" dirty="0"/>
              <a:t>PASTORES EM AVIVALISTAS.</a:t>
            </a:r>
          </a:p>
          <a:p>
            <a:pPr marL="342900" indent="-342900">
              <a:buFont typeface="+mj-lt"/>
              <a:buAutoNum type="arabicPeriod"/>
            </a:pPr>
            <a:r>
              <a:rPr lang="pt-BR" sz="3200" b="1" dirty="0"/>
              <a:t>CADA LÍDER EM IGREJAS.</a:t>
            </a:r>
          </a:p>
          <a:p>
            <a:pPr marL="342900" indent="-342900">
              <a:buFont typeface="+mj-lt"/>
              <a:buAutoNum type="arabicPeriod"/>
            </a:pPr>
            <a:r>
              <a:rPr lang="pt-BR" sz="3200" b="1" dirty="0"/>
              <a:t>CADA IGREJA EM OUTRAS IGREJAS.</a:t>
            </a:r>
          </a:p>
        </p:txBody>
      </p:sp>
    </p:spTree>
    <p:extLst>
      <p:ext uri="{BB962C8B-B14F-4D97-AF65-F5344CB8AC3E}">
        <p14:creationId xmlns:p14="http://schemas.microsoft.com/office/powerpoint/2010/main" val="1180305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AC351A15-EA61-49AF-B97F-70F8662DC6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086" y="2847022"/>
            <a:ext cx="6499984" cy="1782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9818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5A87D6A2-A143-4C7D-B158-08DF88C12965}"/>
              </a:ext>
            </a:extLst>
          </p:cNvPr>
          <p:cNvSpPr txBox="1"/>
          <p:nvPr/>
        </p:nvSpPr>
        <p:spPr>
          <a:xfrm>
            <a:off x="4741182" y="1028845"/>
            <a:ext cx="4306957" cy="769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4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DIAGNÓSTICO</a:t>
            </a:r>
          </a:p>
        </p:txBody>
      </p:sp>
      <p:pic>
        <p:nvPicPr>
          <p:cNvPr id="4" name="2.jpg" descr="2.jpg">
            <a:extLst>
              <a:ext uri="{FF2B5EF4-FFF2-40B4-BE49-F238E27FC236}">
                <a16:creationId xmlns:a16="http://schemas.microsoft.com/office/drawing/2014/main" id="{8F8B3A45-89A7-4C55-A6DA-5675785EA3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909" t="25440" r="6744" b="10173"/>
          <a:stretch/>
        </p:blipFill>
        <p:spPr>
          <a:xfrm>
            <a:off x="6096000" y="1798284"/>
            <a:ext cx="4431500" cy="441559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851277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pic>
        <p:nvPicPr>
          <p:cNvPr id="3" name="19.jpg" descr="19.jpg">
            <a:extLst>
              <a:ext uri="{FF2B5EF4-FFF2-40B4-BE49-F238E27FC236}">
                <a16:creationId xmlns:a16="http://schemas.microsoft.com/office/drawing/2014/main" id="{90835877-60B1-49ED-BD78-A406A432C63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594" t="15842" r="12027"/>
          <a:stretch/>
        </p:blipFill>
        <p:spPr>
          <a:xfrm>
            <a:off x="3794605" y="1220130"/>
            <a:ext cx="7796463" cy="462609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0710268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pic>
        <p:nvPicPr>
          <p:cNvPr id="3" name="21.jpg" descr="21.jpg">
            <a:extLst>
              <a:ext uri="{FF2B5EF4-FFF2-40B4-BE49-F238E27FC236}">
                <a16:creationId xmlns:a16="http://schemas.microsoft.com/office/drawing/2014/main" id="{EB49B432-E591-40AC-ABC3-BFCEFD16FB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125" b="6840"/>
          <a:stretch/>
        </p:blipFill>
        <p:spPr>
          <a:xfrm>
            <a:off x="3760837" y="2410948"/>
            <a:ext cx="8297833" cy="345561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20015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C49E27ED-396C-4B9E-A770-853E37C6581D}"/>
              </a:ext>
            </a:extLst>
          </p:cNvPr>
          <p:cNvSpPr txBox="1"/>
          <p:nvPr/>
        </p:nvSpPr>
        <p:spPr>
          <a:xfrm>
            <a:off x="3896591" y="386908"/>
            <a:ext cx="418796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500" b="1" dirty="0"/>
              <a:t>2 Timóteo 2:2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3AB53496-8375-4D90-AD34-DCFA83CA975B}"/>
              </a:ext>
            </a:extLst>
          </p:cNvPr>
          <p:cNvSpPr/>
          <p:nvPr/>
        </p:nvSpPr>
        <p:spPr>
          <a:xfrm>
            <a:off x="4145973" y="2579923"/>
            <a:ext cx="6615354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3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“E o que de mim, entre muitas testemunhas, ouviste, confia-o a homens fiéis, que sejam idôneos para também ensinarem os outros.”</a:t>
            </a:r>
            <a:endParaRPr lang="pt-BR" sz="33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Gráfico 5" descr="Time">
            <a:extLst>
              <a:ext uri="{FF2B5EF4-FFF2-40B4-BE49-F238E27FC236}">
                <a16:creationId xmlns:a16="http://schemas.microsoft.com/office/drawing/2014/main" id="{530810CD-81AD-445F-8F9B-5403783EFD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89648" y="1171738"/>
            <a:ext cx="1312649" cy="1312649"/>
          </a:xfrm>
          <a:prstGeom prst="rect">
            <a:avLst/>
          </a:prstGeom>
        </p:spPr>
      </p:pic>
      <p:pic>
        <p:nvPicPr>
          <p:cNvPr id="7" name="Gráfico 6" descr="Grupo">
            <a:extLst>
              <a:ext uri="{FF2B5EF4-FFF2-40B4-BE49-F238E27FC236}">
                <a16:creationId xmlns:a16="http://schemas.microsoft.com/office/drawing/2014/main" id="{61269A72-A64C-4DAD-B57C-E4EF9C0896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23891" y="1252232"/>
            <a:ext cx="1418492" cy="1418492"/>
          </a:xfrm>
          <a:prstGeom prst="rect">
            <a:avLst/>
          </a:prstGeom>
        </p:spPr>
      </p:pic>
      <p:pic>
        <p:nvPicPr>
          <p:cNvPr id="8" name="Gráfico 7" descr="Crianças">
            <a:extLst>
              <a:ext uri="{FF2B5EF4-FFF2-40B4-BE49-F238E27FC236}">
                <a16:creationId xmlns:a16="http://schemas.microsoft.com/office/drawing/2014/main" id="{4AA4F81F-2CAE-4703-81D0-1A51C034245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350692" y="4939098"/>
            <a:ext cx="1451605" cy="1748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121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-103239"/>
            <a:ext cx="12190815" cy="6858000"/>
          </a:xfrm>
          <a:prstGeom prst="rect">
            <a:avLst/>
          </a:prstGeom>
        </p:spPr>
      </p:pic>
      <p:pic>
        <p:nvPicPr>
          <p:cNvPr id="3" name="20.jpg" descr="20.jpg">
            <a:extLst>
              <a:ext uri="{FF2B5EF4-FFF2-40B4-BE49-F238E27FC236}">
                <a16:creationId xmlns:a16="http://schemas.microsoft.com/office/drawing/2014/main" id="{98518D9D-7BF2-4841-9A77-2E464D8BDA9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125" t="18421" r="11875"/>
          <a:stretch/>
        </p:blipFill>
        <p:spPr>
          <a:xfrm>
            <a:off x="3842729" y="1095428"/>
            <a:ext cx="7628021" cy="466714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3623787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-249567"/>
            <a:ext cx="12190815" cy="6858000"/>
          </a:xfrm>
          <a:prstGeom prst="rect">
            <a:avLst/>
          </a:prstGeom>
        </p:spPr>
      </p:pic>
      <p:pic>
        <p:nvPicPr>
          <p:cNvPr id="3" name="18.jpg" descr="18.jpg">
            <a:extLst>
              <a:ext uri="{FF2B5EF4-FFF2-40B4-BE49-F238E27FC236}">
                <a16:creationId xmlns:a16="http://schemas.microsoft.com/office/drawing/2014/main" id="{ED126AFA-8FE4-4FB9-B840-825CA50F6E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974" t="16059"/>
          <a:stretch/>
        </p:blipFill>
        <p:spPr>
          <a:xfrm>
            <a:off x="8712200" y="479322"/>
            <a:ext cx="3479800" cy="4210050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D2BBD16E-0359-45D9-A0CD-911659C9E5D4}"/>
              </a:ext>
            </a:extLst>
          </p:cNvPr>
          <p:cNvSpPr txBox="1"/>
          <p:nvPr/>
        </p:nvSpPr>
        <p:spPr>
          <a:xfrm>
            <a:off x="3750212" y="1048092"/>
            <a:ext cx="5205046" cy="23083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fontAlgn="ctr"/>
            <a:r>
              <a:rPr lang="pt-BR" b="1" dirty="0"/>
              <a:t>ALUNOS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Consultar Agenda Escolar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Baixar material didático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Consultar notas e chamada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Consultar a grade de aula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Realizar provas e testes online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Solicitar documentos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Entrar em contato com a coordenação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D0C3B061-DE7A-49E3-BB82-69A30A0624ED}"/>
              </a:ext>
            </a:extLst>
          </p:cNvPr>
          <p:cNvSpPr txBox="1"/>
          <p:nvPr/>
        </p:nvSpPr>
        <p:spPr>
          <a:xfrm>
            <a:off x="3738451" y="3573912"/>
            <a:ext cx="5205046" cy="25853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fontAlgn="ctr"/>
            <a:r>
              <a:rPr lang="pt-BR" b="1" dirty="0"/>
              <a:t>PROFESSORES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Realizar chamadas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Lançar notas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Criar provas e testes online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Enviar resultados de provas e testes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Consultar Agenda Escolar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Receber comunicados e avisos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Enviar trabalho de casa para alunos</a:t>
            </a:r>
          </a:p>
          <a:p>
            <a:pPr font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411216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E85DC48C-5637-4305-A4F2-645833DCFF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0721" y="2421698"/>
            <a:ext cx="6041787" cy="2014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3222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pic>
        <p:nvPicPr>
          <p:cNvPr id="3" name="Imagem 5">
            <a:extLst>
              <a:ext uri="{FF2B5EF4-FFF2-40B4-BE49-F238E27FC236}">
                <a16:creationId xmlns:a16="http://schemas.microsoft.com/office/drawing/2014/main" id="{8B37CEFA-24EF-472E-AC64-D702DD47DD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7086" y="803672"/>
            <a:ext cx="5120279" cy="5250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84096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pic>
        <p:nvPicPr>
          <p:cNvPr id="3" name="Imagem 4">
            <a:extLst>
              <a:ext uri="{FF2B5EF4-FFF2-40B4-BE49-F238E27FC236}">
                <a16:creationId xmlns:a16="http://schemas.microsoft.com/office/drawing/2014/main" id="{C8558146-62F7-403C-A14D-67CA3ED650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5947" y="809625"/>
            <a:ext cx="5239941" cy="523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93423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pic>
        <p:nvPicPr>
          <p:cNvPr id="4" name="Imagem 5">
            <a:extLst>
              <a:ext uri="{FF2B5EF4-FFF2-40B4-BE49-F238E27FC236}">
                <a16:creationId xmlns:a16="http://schemas.microsoft.com/office/drawing/2014/main" id="{13289AF8-5C22-47EF-BD8D-5808E92656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473" y="881905"/>
            <a:ext cx="5324476" cy="532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27318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pic>
        <p:nvPicPr>
          <p:cNvPr id="3" name="Imagem 12">
            <a:extLst>
              <a:ext uri="{FF2B5EF4-FFF2-40B4-BE49-F238E27FC236}">
                <a16:creationId xmlns:a16="http://schemas.microsoft.com/office/drawing/2014/main" id="{07500EBB-9B8D-4CB8-B55C-2206850DE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04" t="1447" r="38942" b="1582"/>
          <a:stretch>
            <a:fillRect/>
          </a:stretch>
        </p:blipFill>
        <p:spPr bwMode="auto">
          <a:xfrm>
            <a:off x="3048000" y="1900804"/>
            <a:ext cx="1445419" cy="3892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m 1">
            <a:extLst>
              <a:ext uri="{FF2B5EF4-FFF2-40B4-BE49-F238E27FC236}">
                <a16:creationId xmlns:a16="http://schemas.microsoft.com/office/drawing/2014/main" id="{DD67FE18-D1B8-4286-97D1-8144F70CCF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36" t="1653" r="39058" b="1582"/>
          <a:stretch>
            <a:fillRect/>
          </a:stretch>
        </p:blipFill>
        <p:spPr bwMode="auto">
          <a:xfrm>
            <a:off x="4493419" y="1900804"/>
            <a:ext cx="1445419" cy="3892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m 2">
            <a:extLst>
              <a:ext uri="{FF2B5EF4-FFF2-40B4-BE49-F238E27FC236}">
                <a16:creationId xmlns:a16="http://schemas.microsoft.com/office/drawing/2014/main" id="{1993B3BF-9F9B-436D-A8F2-A9A01672B4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18" t="1447" r="39058" b="1582"/>
          <a:stretch>
            <a:fillRect/>
          </a:stretch>
        </p:blipFill>
        <p:spPr bwMode="auto">
          <a:xfrm>
            <a:off x="5937647" y="1900804"/>
            <a:ext cx="1575197" cy="3892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3">
            <a:extLst>
              <a:ext uri="{FF2B5EF4-FFF2-40B4-BE49-F238E27FC236}">
                <a16:creationId xmlns:a16="http://schemas.microsoft.com/office/drawing/2014/main" id="{CFDBD4DF-6166-4253-A18E-29BF42AFC9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23" t="1871" r="39058" b="1173"/>
          <a:stretch>
            <a:fillRect/>
          </a:stretch>
        </p:blipFill>
        <p:spPr bwMode="auto">
          <a:xfrm>
            <a:off x="7503319" y="1900804"/>
            <a:ext cx="1516856" cy="3892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m 4">
            <a:extLst>
              <a:ext uri="{FF2B5EF4-FFF2-40B4-BE49-F238E27FC236}">
                <a16:creationId xmlns:a16="http://schemas.microsoft.com/office/drawing/2014/main" id="{8D05D8E8-F93A-48C9-B05B-4B6F4B9A7A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66" t="2063" r="38942" b="1582"/>
          <a:stretch>
            <a:fillRect/>
          </a:stretch>
        </p:blipFill>
        <p:spPr bwMode="auto">
          <a:xfrm>
            <a:off x="10475119" y="1900804"/>
            <a:ext cx="1716881" cy="3930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48F93FB9-ADAB-46BA-B61C-3D5BFC488C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16" t="1447" r="39839" b="2197"/>
          <a:stretch>
            <a:fillRect/>
          </a:stretch>
        </p:blipFill>
        <p:spPr bwMode="auto">
          <a:xfrm>
            <a:off x="8957072" y="1911520"/>
            <a:ext cx="1518047" cy="389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C197FD28-647C-44FA-ADE3-F4F063E6AC08}"/>
              </a:ext>
            </a:extLst>
          </p:cNvPr>
          <p:cNvSpPr txBox="1"/>
          <p:nvPr/>
        </p:nvSpPr>
        <p:spPr>
          <a:xfrm>
            <a:off x="4493419" y="920362"/>
            <a:ext cx="6668086" cy="4847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34289" tIns="34289" rIns="34289" bIns="34289" spcCol="38100">
            <a:spAutoFit/>
          </a:bodyPr>
          <a:lstStyle/>
          <a:p>
            <a:pPr algn="ctr">
              <a:defRPr/>
            </a:pPr>
            <a:r>
              <a:rPr lang="pt-BR" sz="2700" b="1" dirty="0">
                <a:latin typeface="+mn-lt"/>
                <a:cs typeface="+mn-cs"/>
                <a:sym typeface="Calibri"/>
              </a:rPr>
              <a:t>AVIVALISTAS</a:t>
            </a:r>
          </a:p>
        </p:txBody>
      </p:sp>
    </p:spTree>
    <p:extLst>
      <p:ext uri="{BB962C8B-B14F-4D97-AF65-F5344CB8AC3E}">
        <p14:creationId xmlns:p14="http://schemas.microsoft.com/office/powerpoint/2010/main" val="40853993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pic>
        <p:nvPicPr>
          <p:cNvPr id="4" name="Imagem 5">
            <a:extLst>
              <a:ext uri="{FF2B5EF4-FFF2-40B4-BE49-F238E27FC236}">
                <a16:creationId xmlns:a16="http://schemas.microsoft.com/office/drawing/2014/main" id="{26292CC1-78AB-4CBE-AE02-66E4002022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77" y="2431455"/>
            <a:ext cx="7254393" cy="1995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20904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pic>
        <p:nvPicPr>
          <p:cNvPr id="3" name="Imagem 3">
            <a:extLst>
              <a:ext uri="{FF2B5EF4-FFF2-40B4-BE49-F238E27FC236}">
                <a16:creationId xmlns:a16="http://schemas.microsoft.com/office/drawing/2014/main" id="{5F49F902-6940-4DEC-AED8-5EC735E9E8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532" y="3940661"/>
            <a:ext cx="4008835" cy="1935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m 8" descr="Uma imagem contendo chão, mesa, interior, sentado&#10;&#10;Descrição gerada com muito alta confiança">
            <a:extLst>
              <a:ext uri="{FF2B5EF4-FFF2-40B4-BE49-F238E27FC236}">
                <a16:creationId xmlns:a16="http://schemas.microsoft.com/office/drawing/2014/main" id="{879CD5D0-B13C-4907-9AA1-A2AF0005CE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1" t="14027" r="26469"/>
          <a:stretch>
            <a:fillRect/>
          </a:stretch>
        </p:blipFill>
        <p:spPr bwMode="auto">
          <a:xfrm>
            <a:off x="7755138" y="1530836"/>
            <a:ext cx="4436269" cy="408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m 15" descr="Uma imagem contendo captura de tela&#10;&#10;Descrição gerada com muito alta confiança">
            <a:extLst>
              <a:ext uri="{FF2B5EF4-FFF2-40B4-BE49-F238E27FC236}">
                <a16:creationId xmlns:a16="http://schemas.microsoft.com/office/drawing/2014/main" id="{AB22652F-5C58-4BAF-B5AB-2C663C570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485" y="1520121"/>
            <a:ext cx="3929063" cy="2353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72882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06" y="-309716"/>
            <a:ext cx="12190815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4BDD189A-8FD5-4816-9FD6-8975C07EB8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985" y="2632817"/>
            <a:ext cx="3092054" cy="4121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6810328A-B00F-4299-A384-8E8266FE7B40}"/>
              </a:ext>
            </a:extLst>
          </p:cNvPr>
          <p:cNvSpPr txBox="1"/>
          <p:nvPr/>
        </p:nvSpPr>
        <p:spPr>
          <a:xfrm>
            <a:off x="6586430" y="3504517"/>
            <a:ext cx="1439339" cy="13619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34289" tIns="34289" rIns="34289" bIns="34289" spcCol="38100">
            <a:spAutoFit/>
          </a:bodyPr>
          <a:lstStyle/>
          <a:p>
            <a:pPr>
              <a:defRPr/>
            </a:pPr>
            <a:r>
              <a:rPr lang="pt-BR" sz="1050" b="1" dirty="0">
                <a:latin typeface="+mn-lt"/>
                <a:cs typeface="+mn-cs"/>
                <a:sym typeface="Calibri"/>
              </a:rPr>
              <a:t>Uniforme seminaristas</a:t>
            </a:r>
          </a:p>
          <a:p>
            <a:pPr>
              <a:defRPr/>
            </a:pPr>
            <a:endParaRPr lang="pt-BR" sz="1050" b="1" dirty="0">
              <a:latin typeface="+mn-lt"/>
              <a:cs typeface="+mn-cs"/>
              <a:sym typeface="Calibri"/>
            </a:endParaRPr>
          </a:p>
          <a:p>
            <a:pPr>
              <a:defRPr/>
            </a:pPr>
            <a:endParaRPr lang="pt-BR" sz="1050" b="1" dirty="0">
              <a:latin typeface="+mn-lt"/>
              <a:cs typeface="+mn-cs"/>
              <a:sym typeface="Calibri"/>
            </a:endParaRPr>
          </a:p>
          <a:p>
            <a:pPr>
              <a:defRPr/>
            </a:pPr>
            <a:endParaRPr lang="pt-BR" sz="1050" b="1" dirty="0">
              <a:latin typeface="+mn-lt"/>
              <a:cs typeface="+mn-cs"/>
              <a:sym typeface="Calibri"/>
            </a:endParaRPr>
          </a:p>
          <a:p>
            <a:pPr>
              <a:defRPr/>
            </a:pPr>
            <a:endParaRPr lang="pt-BR" sz="1050" b="1" dirty="0">
              <a:latin typeface="+mn-lt"/>
              <a:cs typeface="+mn-cs"/>
              <a:sym typeface="Calibri"/>
            </a:endParaRPr>
          </a:p>
          <a:p>
            <a:pPr>
              <a:defRPr/>
            </a:pPr>
            <a:r>
              <a:rPr lang="pt-BR" sz="1050" b="1" dirty="0">
                <a:latin typeface="+mn-lt"/>
                <a:cs typeface="+mn-cs"/>
                <a:sym typeface="Calibri"/>
              </a:rPr>
              <a:t>Uniforme </a:t>
            </a:r>
          </a:p>
          <a:p>
            <a:pPr>
              <a:defRPr/>
            </a:pPr>
            <a:r>
              <a:rPr lang="pt-BR" sz="1050" b="1" dirty="0">
                <a:latin typeface="+mn-lt"/>
                <a:cs typeface="+mn-cs"/>
                <a:sym typeface="Calibri"/>
              </a:rPr>
              <a:t>Professores</a:t>
            </a:r>
          </a:p>
        </p:txBody>
      </p:sp>
      <p:pic>
        <p:nvPicPr>
          <p:cNvPr id="6" name="Imagem 3" descr="Uma imagem contendo parede, pessoa, homem, chão&#10;&#10;Descrição gerada com muito alta confiança">
            <a:extLst>
              <a:ext uri="{FF2B5EF4-FFF2-40B4-BE49-F238E27FC236}">
                <a16:creationId xmlns:a16="http://schemas.microsoft.com/office/drawing/2014/main" id="{4B5ABB8D-CB67-4748-81D8-6671D1E46E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74"/>
          <a:stretch>
            <a:fillRect/>
          </a:stretch>
        </p:blipFill>
        <p:spPr bwMode="auto">
          <a:xfrm>
            <a:off x="7816453" y="2517326"/>
            <a:ext cx="4375547" cy="4237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de Seta Reta 6">
            <a:extLst>
              <a:ext uri="{FF2B5EF4-FFF2-40B4-BE49-F238E27FC236}">
                <a16:creationId xmlns:a16="http://schemas.microsoft.com/office/drawing/2014/main" id="{9E83AF2D-6245-45C8-B893-AC545AF40FE0}"/>
              </a:ext>
            </a:extLst>
          </p:cNvPr>
          <p:cNvCxnSpPr/>
          <p:nvPr/>
        </p:nvCxnSpPr>
        <p:spPr>
          <a:xfrm>
            <a:off x="6638866" y="5333404"/>
            <a:ext cx="1086729" cy="0"/>
          </a:xfrm>
          <a:prstGeom prst="straightConnector1">
            <a:avLst/>
          </a:prstGeom>
          <a:noFill/>
          <a:ln w="76200" cap="flat">
            <a:solidFill>
              <a:schemeClr val="tx1"/>
            </a:solidFill>
            <a:prstDash val="solid"/>
            <a:miter lim="8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" name="Conector de Seta Reta 7">
            <a:extLst>
              <a:ext uri="{FF2B5EF4-FFF2-40B4-BE49-F238E27FC236}">
                <a16:creationId xmlns:a16="http://schemas.microsoft.com/office/drawing/2014/main" id="{B12E5D88-1F10-4B46-8DCC-95F8F625C66C}"/>
              </a:ext>
            </a:extLst>
          </p:cNvPr>
          <p:cNvCxnSpPr>
            <a:cxnSpLocks/>
          </p:cNvCxnSpPr>
          <p:nvPr/>
        </p:nvCxnSpPr>
        <p:spPr>
          <a:xfrm flipH="1">
            <a:off x="6216836" y="4108250"/>
            <a:ext cx="844061" cy="0"/>
          </a:xfrm>
          <a:prstGeom prst="straightConnector1">
            <a:avLst/>
          </a:prstGeom>
          <a:noFill/>
          <a:ln w="76200" cap="flat">
            <a:solidFill>
              <a:schemeClr val="tx1"/>
            </a:solidFill>
            <a:prstDash val="solid"/>
            <a:miter lim="8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CaixaDeTexto 8">
            <a:extLst>
              <a:ext uri="{FF2B5EF4-FFF2-40B4-BE49-F238E27FC236}">
                <a16:creationId xmlns:a16="http://schemas.microsoft.com/office/drawing/2014/main" id="{FB576B7C-31D6-4F16-B53F-4E1E400B0D43}"/>
              </a:ext>
            </a:extLst>
          </p:cNvPr>
          <p:cNvSpPr txBox="1"/>
          <p:nvPr/>
        </p:nvSpPr>
        <p:spPr>
          <a:xfrm>
            <a:off x="6311792" y="5574304"/>
            <a:ext cx="1439339" cy="3924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34289" tIns="34289" rIns="34289" bIns="34289" spcCol="38100">
            <a:spAutoFit/>
          </a:bodyPr>
          <a:lstStyle/>
          <a:p>
            <a:pPr>
              <a:defRPr/>
            </a:pPr>
            <a:r>
              <a:rPr lang="pt-BR" sz="1050" dirty="0">
                <a:latin typeface="+mn-lt"/>
                <a:cs typeface="+mn-cs"/>
                <a:sym typeface="Calibri"/>
              </a:rPr>
              <a:t>1 Camisa R$ 40,00</a:t>
            </a:r>
          </a:p>
          <a:p>
            <a:pPr>
              <a:defRPr/>
            </a:pPr>
            <a:r>
              <a:rPr lang="pt-BR" sz="1050" dirty="0">
                <a:latin typeface="+mn-lt"/>
                <a:cs typeface="+mn-cs"/>
                <a:sym typeface="Calibri"/>
              </a:rPr>
              <a:t>2 Camisas R$ 35,00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949A870F-418C-41DB-98C6-2C90891B72A8}"/>
              </a:ext>
            </a:extLst>
          </p:cNvPr>
          <p:cNvSpPr txBox="1"/>
          <p:nvPr/>
        </p:nvSpPr>
        <p:spPr>
          <a:xfrm>
            <a:off x="4387987" y="520505"/>
            <a:ext cx="58110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b="1" dirty="0"/>
              <a:t>UNIFORMES</a:t>
            </a:r>
          </a:p>
        </p:txBody>
      </p:sp>
    </p:spTree>
    <p:extLst>
      <p:ext uri="{BB962C8B-B14F-4D97-AF65-F5344CB8AC3E}">
        <p14:creationId xmlns:p14="http://schemas.microsoft.com/office/powerpoint/2010/main" val="3304489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09EAECB2-6A93-4DBA-852C-FA0168EE6657}"/>
              </a:ext>
            </a:extLst>
          </p:cNvPr>
          <p:cNvSpPr txBox="1"/>
          <p:nvPr/>
        </p:nvSpPr>
        <p:spPr>
          <a:xfrm>
            <a:off x="3726150" y="1137919"/>
            <a:ext cx="7999579" cy="754876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pPr algn="ctr"/>
            <a:r>
              <a:rPr lang="pt-BR" sz="3600" b="1" dirty="0"/>
              <a:t>Dificuldades na Formação de Líderes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37C1D414-6B63-4167-8B76-364C4D304D38}"/>
              </a:ext>
            </a:extLst>
          </p:cNvPr>
          <p:cNvSpPr/>
          <p:nvPr/>
        </p:nvSpPr>
        <p:spPr>
          <a:xfrm>
            <a:off x="3777370" y="2476995"/>
            <a:ext cx="8240459" cy="2839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>
              <a:buFont typeface="+mj-lt"/>
              <a:buAutoNum type="arabicPeriod"/>
            </a:pPr>
            <a:r>
              <a:rPr lang="pt-BR" altLang="pt-BR" sz="21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Generalizada falta de tempo.</a:t>
            </a:r>
          </a:p>
          <a:p>
            <a:pPr marL="257175" indent="-257175">
              <a:buFont typeface="+mj-lt"/>
              <a:buAutoNum type="arabicPeriod"/>
            </a:pPr>
            <a:r>
              <a:rPr lang="pt-BR" altLang="pt-BR" sz="21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Foco em cultos e programas.</a:t>
            </a:r>
          </a:p>
          <a:p>
            <a:pPr marL="257175" indent="-257175">
              <a:buFont typeface="+mj-lt"/>
              <a:buAutoNum type="arabicPeriod"/>
            </a:pPr>
            <a:r>
              <a:rPr lang="pt-BR" altLang="pt-BR" sz="21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Mentalidade do pastor “faz </a:t>
            </a:r>
            <a:r>
              <a:rPr lang="pt-BR" altLang="pt-BR" sz="2100" dirty="0" err="1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tudo”e</a:t>
            </a:r>
            <a:r>
              <a:rPr lang="pt-BR" altLang="pt-BR" sz="21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crentes consumidores.</a:t>
            </a:r>
          </a:p>
          <a:p>
            <a:pPr marL="257175" indent="-257175">
              <a:buFont typeface="+mj-lt"/>
              <a:buAutoNum type="arabicPeriod"/>
            </a:pPr>
            <a:r>
              <a:rPr lang="pt-BR" altLang="pt-BR" sz="21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Separação entre clero e leigos.</a:t>
            </a:r>
          </a:p>
          <a:p>
            <a:pPr marL="257175" indent="-257175">
              <a:buFont typeface="+mj-lt"/>
              <a:buAutoNum type="arabicPeriod"/>
            </a:pPr>
            <a:r>
              <a:rPr lang="pt-BR" altLang="pt-BR" sz="21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Conceito disseminado de que liderança requer treinamento acadêmico.</a:t>
            </a:r>
          </a:p>
          <a:p>
            <a:pPr marL="257175" indent="-257175">
              <a:buFont typeface="+mj-lt"/>
              <a:buAutoNum type="arabicPeriod"/>
            </a:pPr>
            <a:r>
              <a:rPr lang="pt-BR" altLang="pt-BR" sz="21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Treinamento deficitário.</a:t>
            </a:r>
          </a:p>
          <a:p>
            <a:pPr marL="257175" indent="-257175">
              <a:buFont typeface="+mj-lt"/>
              <a:buAutoNum type="arabicPeriod"/>
            </a:pPr>
            <a:r>
              <a:rPr lang="pt-BR" altLang="pt-BR" sz="21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Falta de Habilidade para Discipular Outros.</a:t>
            </a:r>
          </a:p>
          <a:p>
            <a:pPr marL="257175" indent="-257175">
              <a:buFont typeface="+mj-lt"/>
              <a:buAutoNum type="arabicPeriod"/>
            </a:pPr>
            <a:endParaRPr lang="pt-BR" sz="1050" dirty="0"/>
          </a:p>
        </p:txBody>
      </p:sp>
    </p:spTree>
    <p:extLst>
      <p:ext uri="{BB962C8B-B14F-4D97-AF65-F5344CB8AC3E}">
        <p14:creationId xmlns:p14="http://schemas.microsoft.com/office/powerpoint/2010/main" val="1427468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pic>
        <p:nvPicPr>
          <p:cNvPr id="3" name="24.jpg" descr="24.jpg">
            <a:extLst>
              <a:ext uri="{FF2B5EF4-FFF2-40B4-BE49-F238E27FC236}">
                <a16:creationId xmlns:a16="http://schemas.microsoft.com/office/drawing/2014/main" id="{EF34420D-4AF7-4EB5-B59B-526B041C09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90"/>
          <a:stretch>
            <a:fillRect/>
          </a:stretch>
        </p:blipFill>
        <p:spPr bwMode="auto">
          <a:xfrm>
            <a:off x="0" y="1531952"/>
            <a:ext cx="12089725" cy="5741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30BD1D62-77AA-48BD-98B9-A7C060E4A6CB}"/>
              </a:ext>
            </a:extLst>
          </p:cNvPr>
          <p:cNvSpPr txBox="1"/>
          <p:nvPr/>
        </p:nvSpPr>
        <p:spPr>
          <a:xfrm>
            <a:off x="4473526" y="492369"/>
            <a:ext cx="4909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/>
              <a:t>AVALIAÇÕES FORMAIS</a:t>
            </a:r>
          </a:p>
        </p:txBody>
      </p:sp>
    </p:spTree>
    <p:extLst>
      <p:ext uri="{BB962C8B-B14F-4D97-AF65-F5344CB8AC3E}">
        <p14:creationId xmlns:p14="http://schemas.microsoft.com/office/powerpoint/2010/main" val="16339913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-103239"/>
            <a:ext cx="12190815" cy="6858000"/>
          </a:xfrm>
          <a:prstGeom prst="rect">
            <a:avLst/>
          </a:prstGeom>
        </p:spPr>
      </p:pic>
      <p:pic>
        <p:nvPicPr>
          <p:cNvPr id="3" name="25.jpg" descr="25.jpg">
            <a:extLst>
              <a:ext uri="{FF2B5EF4-FFF2-40B4-BE49-F238E27FC236}">
                <a16:creationId xmlns:a16="http://schemas.microsoft.com/office/drawing/2014/main" id="{FFEB18C9-712D-49BD-8F92-85B736EECF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79"/>
          <a:stretch>
            <a:fillRect/>
          </a:stretch>
        </p:blipFill>
        <p:spPr bwMode="auto">
          <a:xfrm>
            <a:off x="-108155" y="1299517"/>
            <a:ext cx="12300155" cy="5868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47570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-117987"/>
            <a:ext cx="12190815" cy="6858000"/>
          </a:xfrm>
          <a:prstGeom prst="rect">
            <a:avLst/>
          </a:prstGeom>
        </p:spPr>
      </p:pic>
      <p:sp>
        <p:nvSpPr>
          <p:cNvPr id="3" name="Retângulo 3">
            <a:extLst>
              <a:ext uri="{FF2B5EF4-FFF2-40B4-BE49-F238E27FC236}">
                <a16:creationId xmlns:a16="http://schemas.microsoft.com/office/drawing/2014/main" id="{751E13C2-699B-472C-8013-B1C6DB2059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5989" y="2322549"/>
            <a:ext cx="6108759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just" eaLnBrk="1"/>
            <a:r>
              <a:rPr lang="pt-BR" altLang="pt-BR" dirty="0"/>
              <a:t>É pastor e escritor. Sua vasta formação bíblica e teológica inclui os títulos de bacharel em Teologia pela Faculdade Teológica Batista do Paraná - onde leciona desde 1990, em cursos de graduação e pós-graduação, matérias relacionadas ao Antigo e ao Novo Testamento, História de Israel, Hermenêutica, Exegese, Grego e Hebraico. É mestre e doutor em Teologia na área de Antigo Testamento pelo Seminário Teológico Batista do Sul do Sul do Brasil, no Rio de Janeiro, RJ, mestre e doutor em Ciências da Religião na área de Literatura e Religião no Mundo Bíblico pela Universidade Metodista de São Paulo, SP, </a:t>
            </a:r>
            <a:r>
              <a:rPr lang="pt-BR" altLang="pt-BR" dirty="0" err="1"/>
              <a:t>pós-doutorando</a:t>
            </a:r>
            <a:r>
              <a:rPr lang="pt-BR" altLang="pt-BR" dirty="0"/>
              <a:t> em Teologia pela Escola Superior de Teologia (EST), em São Leopoldo, RS. Atualmente é Coordenador do Mestrado de Teologia da Faculdade Batista Teológica do Paraná, e pastor da Igreja Batista Ágape, em Curitiba, PR.</a:t>
            </a:r>
          </a:p>
        </p:txBody>
      </p:sp>
      <p:pic>
        <p:nvPicPr>
          <p:cNvPr id="4" name="Imagem 7">
            <a:extLst>
              <a:ext uri="{FF2B5EF4-FFF2-40B4-BE49-F238E27FC236}">
                <a16:creationId xmlns:a16="http://schemas.microsoft.com/office/drawing/2014/main" id="{FC274A60-0D08-46A3-80B7-ACD4DE5F77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128" y="78587"/>
            <a:ext cx="1716556" cy="1733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m 9">
            <a:extLst>
              <a:ext uri="{FF2B5EF4-FFF2-40B4-BE49-F238E27FC236}">
                <a16:creationId xmlns:a16="http://schemas.microsoft.com/office/drawing/2014/main" id="{DA024553-B358-43A8-9F80-6C2A964AD4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8" t="7417" r="72935" b="36359"/>
          <a:stretch>
            <a:fillRect/>
          </a:stretch>
        </p:blipFill>
        <p:spPr bwMode="auto">
          <a:xfrm>
            <a:off x="2241752" y="1807045"/>
            <a:ext cx="2961060" cy="41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E23592CF-C0F6-4DD3-8D11-C752F9D8263E}"/>
              </a:ext>
            </a:extLst>
          </p:cNvPr>
          <p:cNvSpPr txBox="1"/>
          <p:nvPr/>
        </p:nvSpPr>
        <p:spPr>
          <a:xfrm>
            <a:off x="5007844" y="608652"/>
            <a:ext cx="6725802" cy="12003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i="1" kern="0" dirty="0">
                <a:latin typeface="+mn-lt"/>
                <a:cs typeface="+mn-cs"/>
                <a:sym typeface="Calibri"/>
              </a:rPr>
              <a:t>ANTONIO RENATO GUSSO</a:t>
            </a:r>
          </a:p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400" b="1" i="1" kern="0" dirty="0">
              <a:latin typeface="+mn-lt"/>
              <a:cs typeface="+mn-cs"/>
              <a:sym typeface="Calibri"/>
            </a:endParaRPr>
          </a:p>
          <a:p>
            <a:pPr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i="1" kern="0" dirty="0">
                <a:latin typeface="+mn-lt"/>
                <a:cs typeface="+mn-cs"/>
                <a:sym typeface="Calibri"/>
              </a:rPr>
              <a:t>19/09 – EU SOU, </a:t>
            </a:r>
            <a:r>
              <a:rPr lang="pt-BR" sz="1800" b="1" i="1" kern="0" dirty="0">
                <a:latin typeface="+mn-lt"/>
                <a:cs typeface="+mn-cs"/>
                <a:sym typeface="Calibri"/>
              </a:rPr>
              <a:t>JESUS SE APRESENTA</a:t>
            </a:r>
            <a:endParaRPr lang="pt-BR" sz="2400" b="1" i="1" kern="0" dirty="0">
              <a:latin typeface="+mn-lt"/>
              <a:cs typeface="+mn-cs"/>
              <a:sym typeface="Calibri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DA2ADA1A-ADEE-487C-806B-D0B0B9B3298D}"/>
              </a:ext>
            </a:extLst>
          </p:cNvPr>
          <p:cNvSpPr txBox="1"/>
          <p:nvPr/>
        </p:nvSpPr>
        <p:spPr>
          <a:xfrm>
            <a:off x="4902684" y="-14863"/>
            <a:ext cx="5099011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spcCol="38100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i="1" kern="0" dirty="0">
                <a:latin typeface="+mn-lt"/>
                <a:cs typeface="+mn-cs"/>
                <a:sym typeface="Calibri"/>
              </a:rPr>
              <a:t>CONFERENCIA TEOLÓGICA</a:t>
            </a:r>
          </a:p>
        </p:txBody>
      </p:sp>
    </p:spTree>
    <p:extLst>
      <p:ext uri="{BB962C8B-B14F-4D97-AF65-F5344CB8AC3E}">
        <p14:creationId xmlns:p14="http://schemas.microsoft.com/office/powerpoint/2010/main" val="19660448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-181462"/>
            <a:ext cx="12190815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23ED106B-A3AE-44A1-9078-ED8C7F08DF7C}"/>
              </a:ext>
            </a:extLst>
          </p:cNvPr>
          <p:cNvSpPr txBox="1"/>
          <p:nvPr/>
        </p:nvSpPr>
        <p:spPr>
          <a:xfrm>
            <a:off x="4634917" y="2884286"/>
            <a:ext cx="5936631" cy="21467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34289" tIns="34289" rIns="34289" bIns="34289" spcCol="38100">
            <a:spAutoFit/>
          </a:bodyPr>
          <a:lstStyle/>
          <a:p>
            <a:pPr>
              <a:defRPr/>
            </a:pPr>
            <a:r>
              <a:rPr lang="pt-BR" sz="2700" b="1" i="1" dirty="0">
                <a:sym typeface="Calibri"/>
              </a:rPr>
              <a:t>LUIZ SAYÃO</a:t>
            </a:r>
          </a:p>
          <a:p>
            <a:pPr>
              <a:defRPr/>
            </a:pPr>
            <a:r>
              <a:rPr lang="pt-BR" sz="2700" b="1" i="1" dirty="0">
                <a:latin typeface="+mn-lt"/>
                <a:cs typeface="+mn-cs"/>
                <a:sym typeface="Calibri"/>
              </a:rPr>
              <a:t>20/03 -Reino de Deus: presente e futuro da Igreja.</a:t>
            </a:r>
            <a:r>
              <a:rPr lang="pt-BR" sz="2700" b="1" i="1" dirty="0">
                <a:sym typeface="Calibri"/>
              </a:rPr>
              <a:t> </a:t>
            </a:r>
            <a:endParaRPr lang="pt-BR" sz="2700" b="1" i="1" dirty="0">
              <a:latin typeface="+mn-lt"/>
              <a:cs typeface="+mn-cs"/>
              <a:sym typeface="Calibri"/>
            </a:endParaRPr>
          </a:p>
          <a:p>
            <a:pPr>
              <a:defRPr/>
            </a:pPr>
            <a:endParaRPr lang="pt-BR" sz="2700" b="1" i="1" dirty="0">
              <a:latin typeface="+mn-lt"/>
              <a:cs typeface="+mn-cs"/>
              <a:sym typeface="Calibri"/>
            </a:endParaRPr>
          </a:p>
          <a:p>
            <a:pPr>
              <a:defRPr/>
            </a:pPr>
            <a:endParaRPr lang="pt-BR" sz="2700" b="1" i="1" dirty="0">
              <a:latin typeface="+mn-lt"/>
              <a:cs typeface="+mn-cs"/>
              <a:sym typeface="Calibri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F8C672F2-86F9-4A3E-9CEE-E1E452467B7D}"/>
              </a:ext>
            </a:extLst>
          </p:cNvPr>
          <p:cNvSpPr txBox="1"/>
          <p:nvPr/>
        </p:nvSpPr>
        <p:spPr>
          <a:xfrm>
            <a:off x="7038991" y="1177722"/>
            <a:ext cx="3851491" cy="9310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34289" tIns="34289" rIns="34289" bIns="34289" spcCol="38100">
            <a:spAutoFit/>
          </a:bodyPr>
          <a:lstStyle/>
          <a:p>
            <a:pPr algn="ctr">
              <a:defRPr/>
            </a:pPr>
            <a:r>
              <a:rPr lang="pt-BR" sz="2800" b="1" i="1" dirty="0">
                <a:latin typeface="+mn-lt"/>
                <a:cs typeface="+mn-cs"/>
                <a:sym typeface="Calibri"/>
              </a:rPr>
              <a:t>CONFERENCIA TEOLÓGICA</a:t>
            </a:r>
          </a:p>
        </p:txBody>
      </p:sp>
      <p:pic>
        <p:nvPicPr>
          <p:cNvPr id="6" name="Imagem 3" descr="Uma imagem contendo homem, pessoa, ao ar livre, óculos&#10;&#10;Descrição gerada automaticamente">
            <a:extLst>
              <a:ext uri="{FF2B5EF4-FFF2-40B4-BE49-F238E27FC236}">
                <a16:creationId xmlns:a16="http://schemas.microsoft.com/office/drawing/2014/main" id="{D70AE8ED-5E87-4130-B431-A2612E8138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6444" y="181462"/>
            <a:ext cx="2171779" cy="238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ângulo 4">
            <a:extLst>
              <a:ext uri="{FF2B5EF4-FFF2-40B4-BE49-F238E27FC236}">
                <a16:creationId xmlns:a16="http://schemas.microsoft.com/office/drawing/2014/main" id="{82FFCE98-08A9-4F01-ADD6-DF82D20929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2258" y="5855109"/>
            <a:ext cx="9910395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r>
              <a:rPr lang="pt-BR" altLang="pt-BR" sz="1050" dirty="0" err="1">
                <a:solidFill>
                  <a:srgbClr val="222222"/>
                </a:solidFill>
                <a:latin typeface="Arial" panose="020B0604020202020204" pitchFamily="34" charset="0"/>
              </a:rPr>
              <a:t>Sayão</a:t>
            </a:r>
            <a:r>
              <a:rPr lang="pt-BR" altLang="pt-BR" sz="1050" dirty="0">
                <a:solidFill>
                  <a:srgbClr val="222222"/>
                </a:solidFill>
                <a:latin typeface="Arial" panose="020B0604020202020204" pitchFamily="34" charset="0"/>
              </a:rPr>
              <a:t> tem atuado na área literária há quase trinta anos. Foi coordenador da tradução da </a:t>
            </a:r>
            <a:r>
              <a:rPr lang="pt-BR" altLang="pt-BR" sz="1050" dirty="0">
                <a:solidFill>
                  <a:srgbClr val="0B0080"/>
                </a:solidFill>
                <a:latin typeface="Arial" panose="020B0604020202020204" pitchFamily="34" charset="0"/>
                <a:hlinkClick r:id="rId4" tooltip="Nova Versão Internacional"/>
              </a:rPr>
              <a:t>Nova Versão Internacional</a:t>
            </a:r>
            <a:r>
              <a:rPr lang="pt-BR" altLang="pt-BR" sz="1050" dirty="0">
                <a:solidFill>
                  <a:srgbClr val="222222"/>
                </a:solidFill>
                <a:latin typeface="Arial" panose="020B0604020202020204" pitchFamily="34" charset="0"/>
              </a:rPr>
              <a:t> da Bíblia, de 1990 a 2000, trabalhou como editor acadêmico da Editora Vida Nova de 1998 a 2004, e também atuou como consultor teológico da Editora Vida (2005-2006). Foi o coordenador exegético e responsável final pela Versão da Bíblia Almeida 21 (Editora Vida Nova) e supervisor exegético da Versão parafraseada da Bíblia "a Mensagem" (Editora Vida). Atuou também como consultor acadêmico da Editora </a:t>
            </a:r>
            <a:r>
              <a:rPr lang="pt-BR" altLang="pt-BR" sz="1050" dirty="0" err="1">
                <a:solidFill>
                  <a:srgbClr val="222222"/>
                </a:solidFill>
                <a:latin typeface="Arial" panose="020B0604020202020204" pitchFamily="34" charset="0"/>
              </a:rPr>
              <a:t>Hagnos</a:t>
            </a:r>
            <a:r>
              <a:rPr lang="pt-BR" altLang="pt-BR" sz="1050" dirty="0">
                <a:solidFill>
                  <a:srgbClr val="222222"/>
                </a:solidFill>
                <a:latin typeface="Arial" panose="020B0604020202020204" pitchFamily="34" charset="0"/>
              </a:rPr>
              <a:t> de 2008 a 2014.</a:t>
            </a:r>
          </a:p>
          <a:p>
            <a:r>
              <a:rPr lang="pt-BR" altLang="pt-BR" sz="1050" dirty="0">
                <a:solidFill>
                  <a:srgbClr val="222222"/>
                </a:solidFill>
                <a:latin typeface="Arial" panose="020B0604020202020204" pitchFamily="34" charset="0"/>
              </a:rPr>
              <a:t>Por suas atividades literárias, recebeu o prêmio de personagem literária da Associação Brasileira de Editores Cristãos (ABEC), em 2003.</a:t>
            </a:r>
          </a:p>
        </p:txBody>
      </p:sp>
      <p:sp>
        <p:nvSpPr>
          <p:cNvPr id="8" name="Retângulo 5">
            <a:extLst>
              <a:ext uri="{FF2B5EF4-FFF2-40B4-BE49-F238E27FC236}">
                <a16:creationId xmlns:a16="http://schemas.microsoft.com/office/drawing/2014/main" id="{031DAB26-F20D-4959-A9DF-DBB50881B0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9961" y="5176683"/>
            <a:ext cx="935047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r>
              <a:rPr lang="pt-BR" altLang="pt-BR" sz="1050" dirty="0">
                <a:solidFill>
                  <a:srgbClr val="222222"/>
                </a:solidFill>
                <a:latin typeface="Arial" panose="020B0604020202020204" pitchFamily="34" charset="0"/>
              </a:rPr>
              <a:t>Conhecido biblista e hebraísta brasileiro que teve sua formação em linguística e hebraico pela Universidade de São Paulo, Brasil.</a:t>
            </a:r>
          </a:p>
          <a:p>
            <a:r>
              <a:rPr lang="pt-BR" altLang="pt-BR" sz="1050" dirty="0">
                <a:solidFill>
                  <a:srgbClr val="222222"/>
                </a:solidFill>
                <a:latin typeface="Arial" panose="020B0604020202020204" pitchFamily="34" charset="0"/>
              </a:rPr>
              <a:t>Em </a:t>
            </a:r>
            <a:r>
              <a:rPr lang="pt-BR" altLang="pt-BR" sz="1050" dirty="0">
                <a:solidFill>
                  <a:srgbClr val="0B0080"/>
                </a:solidFill>
                <a:latin typeface="Arial" panose="020B0604020202020204" pitchFamily="34" charset="0"/>
                <a:hlinkClick r:id="rId5" tooltip="2000"/>
              </a:rPr>
              <a:t>2000</a:t>
            </a:r>
            <a:r>
              <a:rPr lang="pt-BR" altLang="pt-BR" sz="1050" dirty="0">
                <a:solidFill>
                  <a:srgbClr val="222222"/>
                </a:solidFill>
                <a:latin typeface="Arial" panose="020B0604020202020204" pitchFamily="34" charset="0"/>
              </a:rPr>
              <a:t>, Luiz </a:t>
            </a:r>
            <a:r>
              <a:rPr lang="pt-BR" altLang="pt-BR" sz="1050" dirty="0" err="1">
                <a:solidFill>
                  <a:srgbClr val="222222"/>
                </a:solidFill>
                <a:latin typeface="Arial" panose="020B0604020202020204" pitchFamily="34" charset="0"/>
              </a:rPr>
              <a:t>Sayão</a:t>
            </a:r>
            <a:r>
              <a:rPr lang="pt-BR" altLang="pt-BR" sz="1050" dirty="0">
                <a:solidFill>
                  <a:srgbClr val="222222"/>
                </a:solidFill>
                <a:latin typeface="Arial" panose="020B0604020202020204" pitchFamily="34" charset="0"/>
              </a:rPr>
              <a:t> concluiu seu mestrado em Língua Hebraica, Literatura e Cultura Judaica pela </a:t>
            </a:r>
            <a:r>
              <a:rPr lang="pt-BR" altLang="pt-BR" sz="1050" dirty="0">
                <a:solidFill>
                  <a:srgbClr val="0B0080"/>
                </a:solidFill>
                <a:latin typeface="Arial" panose="020B0604020202020204" pitchFamily="34" charset="0"/>
                <a:hlinkClick r:id="rId6" tooltip="USP"/>
              </a:rPr>
              <a:t>USP</a:t>
            </a:r>
            <a:r>
              <a:rPr lang="pt-BR" altLang="pt-BR" sz="1050" dirty="0">
                <a:solidFill>
                  <a:srgbClr val="222222"/>
                </a:solidFill>
                <a:latin typeface="Arial" panose="020B0604020202020204" pitchFamily="34" charset="0"/>
              </a:rPr>
              <a:t>, com a dissertação: </a:t>
            </a:r>
            <a:r>
              <a:rPr lang="pt-BR" altLang="pt-BR" sz="1050" i="1" dirty="0">
                <a:solidFill>
                  <a:srgbClr val="222222"/>
                </a:solidFill>
                <a:latin typeface="Arial" panose="020B0604020202020204" pitchFamily="34" charset="0"/>
              </a:rPr>
              <a:t>O Problema do Mal no Livro de </a:t>
            </a:r>
            <a:r>
              <a:rPr lang="pt-BR" altLang="pt-BR" sz="1050" i="1" dirty="0">
                <a:solidFill>
                  <a:srgbClr val="0B0080"/>
                </a:solidFill>
                <a:latin typeface="Arial" panose="020B0604020202020204" pitchFamily="34" charset="0"/>
                <a:hlinkClick r:id="rId7" tooltip="Habacuque"/>
              </a:rPr>
              <a:t>Habacuque</a:t>
            </a:r>
            <a:r>
              <a:rPr lang="pt-BR" altLang="pt-BR" sz="1050" dirty="0">
                <a:solidFill>
                  <a:srgbClr val="222222"/>
                </a:solidFill>
                <a:latin typeface="Arial" panose="020B0604020202020204" pitchFamily="34" charset="0"/>
              </a:rPr>
              <a:t>. Lecionou Hebraico Bíblico e outras disciplinas bíblicas correlatas no Seminário Servo de Cristo (São Paulo), na Faculdade Teológica Batista de São Paulo, no Seminário Teológico Young San (de origem coreana) e no </a:t>
            </a:r>
            <a:r>
              <a:rPr lang="pt-BR" altLang="pt-BR" sz="1050" i="1" dirty="0">
                <a:solidFill>
                  <a:srgbClr val="222222"/>
                </a:solidFill>
                <a:latin typeface="Arial" panose="020B0604020202020204" pitchFamily="34" charset="0"/>
              </a:rPr>
              <a:t>Gordon-</a:t>
            </a:r>
            <a:r>
              <a:rPr lang="pt-BR" altLang="pt-BR" sz="1050" i="1" dirty="0" err="1">
                <a:solidFill>
                  <a:srgbClr val="222222"/>
                </a:solidFill>
                <a:latin typeface="Arial" panose="020B0604020202020204" pitchFamily="34" charset="0"/>
              </a:rPr>
              <a:t>Conwell</a:t>
            </a:r>
            <a:r>
              <a:rPr lang="pt-BR" altLang="pt-BR" sz="1050" i="1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pt-BR" altLang="pt-BR" sz="1050" i="1" dirty="0" err="1">
                <a:solidFill>
                  <a:srgbClr val="222222"/>
                </a:solidFill>
                <a:latin typeface="Arial" panose="020B0604020202020204" pitchFamily="34" charset="0"/>
              </a:rPr>
              <a:t>Theological</a:t>
            </a:r>
            <a:r>
              <a:rPr lang="pt-BR" altLang="pt-BR" sz="1050" i="1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pt-BR" altLang="pt-BR" sz="1050" i="1" dirty="0" err="1">
                <a:solidFill>
                  <a:srgbClr val="222222"/>
                </a:solidFill>
                <a:latin typeface="Arial" panose="020B0604020202020204" pitchFamily="34" charset="0"/>
              </a:rPr>
              <a:t>Seminary</a:t>
            </a:r>
            <a:r>
              <a:rPr lang="pt-BR" altLang="pt-BR" sz="1050" i="1" dirty="0">
                <a:solidFill>
                  <a:srgbClr val="222222"/>
                </a:solidFill>
                <a:latin typeface="Arial" panose="020B0604020202020204" pitchFamily="34" charset="0"/>
              </a:rPr>
              <a:t>,</a:t>
            </a:r>
            <a:r>
              <a:rPr lang="pt-BR" altLang="pt-BR" sz="1050" dirty="0">
                <a:solidFill>
                  <a:srgbClr val="222222"/>
                </a:solidFill>
                <a:latin typeface="Arial" panose="020B0604020202020204" pitchFamily="34" charset="0"/>
              </a:rPr>
              <a:t> na região de </a:t>
            </a:r>
            <a:r>
              <a:rPr lang="pt-BR" altLang="pt-BR" sz="1050" dirty="0">
                <a:solidFill>
                  <a:srgbClr val="0B0080"/>
                </a:solidFill>
                <a:latin typeface="Arial" panose="020B0604020202020204" pitchFamily="34" charset="0"/>
                <a:hlinkClick r:id="rId8" tooltip="Boston"/>
              </a:rPr>
              <a:t>Boston</a:t>
            </a:r>
            <a:r>
              <a:rPr lang="pt-BR" altLang="pt-BR" sz="1050" dirty="0">
                <a:solidFill>
                  <a:srgbClr val="222222"/>
                </a:solidFill>
                <a:latin typeface="Arial" panose="020B0604020202020204" pitchFamily="34" charset="0"/>
              </a:rPr>
              <a:t>.</a:t>
            </a:r>
            <a:r>
              <a:rPr lang="pt-BR" altLang="pt-BR" sz="1050" u="sng" baseline="30000" dirty="0">
                <a:solidFill>
                  <a:srgbClr val="0B0080"/>
                </a:solidFill>
                <a:latin typeface="Arial" panose="020B0604020202020204" pitchFamily="34" charset="0"/>
                <a:hlinkClick r:id="rId9"/>
              </a:rPr>
              <a:t>[</a:t>
            </a:r>
            <a:endParaRPr lang="pt-BR" altLang="pt-BR" sz="1050" dirty="0">
              <a:solidFill>
                <a:srgbClr val="22222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6656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pic>
        <p:nvPicPr>
          <p:cNvPr id="3" name="Imagem 4">
            <a:extLst>
              <a:ext uri="{FF2B5EF4-FFF2-40B4-BE49-F238E27FC236}">
                <a16:creationId xmlns:a16="http://schemas.microsoft.com/office/drawing/2014/main" id="{92A0C897-9789-4DB3-8F5B-CDA7257229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553" y="598463"/>
            <a:ext cx="1635919" cy="1635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022F92E1-E881-4D13-B654-581385A280AA}"/>
              </a:ext>
            </a:extLst>
          </p:cNvPr>
          <p:cNvSpPr txBox="1"/>
          <p:nvPr/>
        </p:nvSpPr>
        <p:spPr>
          <a:xfrm>
            <a:off x="5211795" y="2570591"/>
            <a:ext cx="6752675" cy="17543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34289" tIns="34289" rIns="34289" bIns="34289" spcCol="38100">
            <a:spAutoFit/>
          </a:bodyPr>
          <a:lstStyle/>
          <a:p>
            <a:pPr>
              <a:defRPr/>
            </a:pPr>
            <a:r>
              <a:rPr lang="pt-BR" sz="1100" dirty="0">
                <a:latin typeface="+mn-lt"/>
                <a:cs typeface="+mn-cs"/>
                <a:sym typeface="Calibri"/>
              </a:rPr>
              <a:t>Pastor Valdeir de Souza </a:t>
            </a:r>
            <a:r>
              <a:rPr lang="pt-BR" sz="1100" dirty="0" err="1">
                <a:latin typeface="+mn-lt"/>
                <a:cs typeface="+mn-cs"/>
                <a:sym typeface="Calibri"/>
              </a:rPr>
              <a:t>Contaifer</a:t>
            </a:r>
            <a:r>
              <a:rPr lang="pt-BR" sz="1100" dirty="0">
                <a:latin typeface="+mn-lt"/>
                <a:cs typeface="+mn-cs"/>
                <a:sym typeface="Calibri"/>
              </a:rPr>
              <a:t>, bacharel e mestre em teologia pelo Seminário Teológico Betel do Rio de Janeiro. Preletor de Batalha Espiritual</a:t>
            </a:r>
          </a:p>
          <a:p>
            <a:pPr>
              <a:defRPr/>
            </a:pPr>
            <a:r>
              <a:rPr lang="pt-BR" sz="1100" dirty="0">
                <a:latin typeface="+mn-lt"/>
                <a:cs typeface="+mn-cs"/>
                <a:sym typeface="Calibri"/>
              </a:rPr>
              <a:t>Autor dos livros: </a:t>
            </a:r>
            <a:br>
              <a:rPr lang="pt-BR" sz="1100" dirty="0">
                <a:latin typeface="+mn-lt"/>
                <a:cs typeface="+mn-cs"/>
                <a:sym typeface="Calibri"/>
              </a:rPr>
            </a:br>
            <a:r>
              <a:rPr lang="pt-BR" sz="1100" dirty="0">
                <a:latin typeface="+mn-lt"/>
                <a:cs typeface="+mn-cs"/>
                <a:sym typeface="Calibri"/>
              </a:rPr>
              <a:t>&gt; "Fazendo Discípulos no Mundo em Trevas", JMN;</a:t>
            </a:r>
            <a:br>
              <a:rPr lang="pt-BR" sz="1100" dirty="0">
                <a:latin typeface="+mn-lt"/>
                <a:cs typeface="+mn-cs"/>
                <a:sym typeface="Calibri"/>
              </a:rPr>
            </a:br>
            <a:r>
              <a:rPr lang="pt-BR" sz="1100" dirty="0">
                <a:latin typeface="+mn-lt"/>
                <a:cs typeface="+mn-cs"/>
                <a:sym typeface="Calibri"/>
              </a:rPr>
              <a:t>&gt; "Enfrentando as Trevas sob a Divina Luz", </a:t>
            </a:r>
            <a:r>
              <a:rPr lang="pt-BR" sz="1100" dirty="0" err="1">
                <a:latin typeface="+mn-lt"/>
                <a:cs typeface="+mn-cs"/>
                <a:sym typeface="Calibri"/>
              </a:rPr>
              <a:t>All</a:t>
            </a:r>
            <a:r>
              <a:rPr lang="pt-BR" sz="1100" dirty="0">
                <a:latin typeface="+mn-lt"/>
                <a:cs typeface="+mn-cs"/>
                <a:sym typeface="Calibri"/>
              </a:rPr>
              <a:t> Print editora;</a:t>
            </a:r>
            <a:br>
              <a:rPr lang="pt-BR" sz="1100" dirty="0">
                <a:latin typeface="+mn-lt"/>
                <a:cs typeface="+mn-cs"/>
                <a:sym typeface="Calibri"/>
              </a:rPr>
            </a:br>
            <a:r>
              <a:rPr lang="pt-BR" sz="1100" dirty="0">
                <a:latin typeface="+mn-lt"/>
                <a:cs typeface="+mn-cs"/>
                <a:sym typeface="Calibri"/>
              </a:rPr>
              <a:t>&gt; "A Manifestação do Dragão", Brito Editora.</a:t>
            </a:r>
            <a:br>
              <a:rPr lang="pt-BR" sz="1100" dirty="0">
                <a:latin typeface="+mn-lt"/>
                <a:cs typeface="+mn-cs"/>
                <a:sym typeface="Calibri"/>
              </a:rPr>
            </a:br>
            <a:r>
              <a:rPr lang="pt-BR" sz="1100" dirty="0">
                <a:latin typeface="+mn-lt"/>
                <a:cs typeface="+mn-cs"/>
                <a:sym typeface="Calibri"/>
              </a:rPr>
              <a:t>&gt; "Diversidade Eclesiástica Brasileira", </a:t>
            </a:r>
            <a:r>
              <a:rPr lang="pt-BR" sz="1100" dirty="0">
                <a:latin typeface="+mn-lt"/>
                <a:cs typeface="+mn-cs"/>
                <a:sym typeface="Calibri"/>
                <a:hlinkClick r:id="rId4"/>
              </a:rPr>
              <a:t>Amazon.com</a:t>
            </a:r>
            <a:endParaRPr lang="pt-BR" sz="1100" dirty="0">
              <a:latin typeface="+mn-lt"/>
              <a:cs typeface="+mn-cs"/>
              <a:sym typeface="Calibri"/>
            </a:endParaRPr>
          </a:p>
          <a:p>
            <a:pPr>
              <a:defRPr/>
            </a:pPr>
            <a:r>
              <a:rPr lang="pt-BR" sz="1100" dirty="0">
                <a:latin typeface="+mn-lt"/>
                <a:cs typeface="+mn-cs"/>
                <a:sym typeface="Calibri"/>
              </a:rPr>
              <a:t>Professor no Seminário Teológico Batista do Sul, Capelão do Seminário e o Orientador do Estágio Supervisionado.</a:t>
            </a:r>
          </a:p>
          <a:p>
            <a:pPr>
              <a:defRPr/>
            </a:pPr>
            <a:r>
              <a:rPr lang="pt-BR" sz="1100" dirty="0">
                <a:latin typeface="+mn-lt"/>
                <a:cs typeface="+mn-cs"/>
                <a:sym typeface="Calibri"/>
              </a:rPr>
              <a:t>3. Missionário Coordenador da Universidade Corporativa de Missões Nacionais.</a:t>
            </a:r>
          </a:p>
          <a:p>
            <a:pPr>
              <a:defRPr/>
            </a:pPr>
            <a:endParaRPr lang="pt-BR" sz="1050" dirty="0">
              <a:latin typeface="+mn-lt"/>
              <a:cs typeface="+mn-cs"/>
              <a:sym typeface="Calibri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DB1C6A3F-BCE7-4B0A-861B-E9FCEAB71275}"/>
              </a:ext>
            </a:extLst>
          </p:cNvPr>
          <p:cNvSpPr txBox="1"/>
          <p:nvPr/>
        </p:nvSpPr>
        <p:spPr>
          <a:xfrm>
            <a:off x="6633472" y="764988"/>
            <a:ext cx="4552121" cy="1731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34289" tIns="34289" rIns="34289" bIns="34289" spcCol="38100">
            <a:spAutoFit/>
          </a:bodyPr>
          <a:lstStyle/>
          <a:p>
            <a:pPr>
              <a:defRPr/>
            </a:pPr>
            <a:r>
              <a:rPr lang="pt-BR" sz="2700" b="1" i="1" dirty="0">
                <a:latin typeface="+mn-lt"/>
                <a:cs typeface="+mn-cs"/>
                <a:sym typeface="Calibri"/>
              </a:rPr>
              <a:t>VALDEIR CONTAIFER</a:t>
            </a:r>
          </a:p>
          <a:p>
            <a:pPr>
              <a:defRPr/>
            </a:pPr>
            <a:endParaRPr lang="pt-BR" sz="2700" b="1" i="1" dirty="0">
              <a:latin typeface="+mn-lt"/>
              <a:cs typeface="+mn-cs"/>
              <a:sym typeface="Calibri"/>
            </a:endParaRPr>
          </a:p>
          <a:p>
            <a:pPr>
              <a:defRPr/>
            </a:pPr>
            <a:r>
              <a:rPr lang="pt-BR" sz="2700" b="1" i="1" dirty="0">
                <a:latin typeface="+mn-lt"/>
                <a:cs typeface="+mn-cs"/>
                <a:sym typeface="Calibri"/>
              </a:rPr>
              <a:t>24/11 – BATALHA ESPIRITUAL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650ABA7-8793-4D60-AD72-9E76013DD0D2}"/>
              </a:ext>
            </a:extLst>
          </p:cNvPr>
          <p:cNvSpPr txBox="1"/>
          <p:nvPr/>
        </p:nvSpPr>
        <p:spPr>
          <a:xfrm>
            <a:off x="6406493" y="296882"/>
            <a:ext cx="4363277" cy="2308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34289" tIns="34289" rIns="34289" bIns="34289" spcCol="38100">
            <a:spAutoFit/>
          </a:bodyPr>
          <a:lstStyle/>
          <a:p>
            <a:pPr algn="ctr">
              <a:defRPr/>
            </a:pPr>
            <a:r>
              <a:rPr lang="pt-BR" sz="1050" b="1" i="1" dirty="0">
                <a:latin typeface="+mn-lt"/>
                <a:cs typeface="+mn-cs"/>
                <a:sym typeface="Calibri"/>
              </a:rPr>
              <a:t>CAFÉ TEOLÓGICO</a:t>
            </a:r>
          </a:p>
        </p:txBody>
      </p:sp>
      <p:pic>
        <p:nvPicPr>
          <p:cNvPr id="8" name="Picture 2" descr="Resultado de imagem para fazendo discipulos num mundo de trevas">
            <a:extLst>
              <a:ext uri="{FF2B5EF4-FFF2-40B4-BE49-F238E27FC236}">
                <a16:creationId xmlns:a16="http://schemas.microsoft.com/office/drawing/2014/main" id="{9CA734F3-C870-4C1A-A0B9-837E756292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65" r="24429"/>
          <a:stretch>
            <a:fillRect/>
          </a:stretch>
        </p:blipFill>
        <p:spPr bwMode="auto">
          <a:xfrm>
            <a:off x="2475738" y="0"/>
            <a:ext cx="1918097" cy="3192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11509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043" y="0"/>
            <a:ext cx="12190815" cy="6858000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00BA0F69-D409-403C-813E-BBF5852960C6}"/>
              </a:ext>
            </a:extLst>
          </p:cNvPr>
          <p:cNvSpPr txBox="1"/>
          <p:nvPr/>
        </p:nvSpPr>
        <p:spPr>
          <a:xfrm>
            <a:off x="6932878" y="1196750"/>
            <a:ext cx="5077976" cy="15927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34289" tIns="34289" rIns="34289" bIns="34289" spcCol="38100">
            <a:spAutoFit/>
          </a:bodyPr>
          <a:lstStyle/>
          <a:p>
            <a:pPr>
              <a:defRPr/>
            </a:pPr>
            <a:r>
              <a:rPr lang="pt-BR" sz="2700" b="1" i="1" dirty="0">
                <a:latin typeface="+mn-lt"/>
                <a:cs typeface="+mn-cs"/>
                <a:sym typeface="Calibri"/>
              </a:rPr>
              <a:t>CLAYTON KUNZ</a:t>
            </a:r>
          </a:p>
          <a:p>
            <a:pPr>
              <a:defRPr/>
            </a:pPr>
            <a:r>
              <a:rPr lang="pt-BR" sz="2400" b="1" i="1" dirty="0">
                <a:latin typeface="+mn-lt"/>
                <a:cs typeface="+mn-cs"/>
                <a:sym typeface="Calibri"/>
              </a:rPr>
              <a:t>15/05 – AS PARABOLAS DE JESUS </a:t>
            </a:r>
            <a:r>
              <a:rPr lang="pt-BR" sz="2100" b="1" i="1" dirty="0">
                <a:latin typeface="+mn-lt"/>
                <a:cs typeface="+mn-cs"/>
                <a:sym typeface="Calibri"/>
              </a:rPr>
              <a:t>e seu ensino sobre o </a:t>
            </a:r>
            <a:r>
              <a:rPr lang="pt-BR" sz="2400" b="1" i="1" dirty="0">
                <a:latin typeface="+mn-lt"/>
                <a:cs typeface="+mn-cs"/>
                <a:sym typeface="Calibri"/>
              </a:rPr>
              <a:t>REINO DE DEUS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97A6711-C0D8-436A-A8B2-5A4959110B39}"/>
              </a:ext>
            </a:extLst>
          </p:cNvPr>
          <p:cNvSpPr txBox="1"/>
          <p:nvPr/>
        </p:nvSpPr>
        <p:spPr>
          <a:xfrm>
            <a:off x="7828130" y="231865"/>
            <a:ext cx="4363277" cy="5616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34289" tIns="34289" rIns="34289" bIns="34289" spcCol="38100">
            <a:spAutoFit/>
          </a:bodyPr>
          <a:lstStyle/>
          <a:p>
            <a:pPr algn="ctr">
              <a:defRPr/>
            </a:pPr>
            <a:r>
              <a:rPr lang="pt-BR" sz="3200" b="1" i="1" dirty="0">
                <a:latin typeface="+mn-lt"/>
                <a:cs typeface="+mn-cs"/>
                <a:sym typeface="Calibri"/>
              </a:rPr>
              <a:t>CAFÉ TEOLÓGICO</a:t>
            </a:r>
          </a:p>
        </p:txBody>
      </p:sp>
      <p:pic>
        <p:nvPicPr>
          <p:cNvPr id="9" name="Imagem 3" descr="Uma imagem contendo pessoa, homem, parede, interior&#10;&#10;Descrição gerada automaticamente">
            <a:extLst>
              <a:ext uri="{FF2B5EF4-FFF2-40B4-BE49-F238E27FC236}">
                <a16:creationId xmlns:a16="http://schemas.microsoft.com/office/drawing/2014/main" id="{B3E808A3-8B72-47F7-A1FC-EA6035C61B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4196" y="1018049"/>
            <a:ext cx="1718072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m 5" descr="Uma imagem contendo livro, texto, grama&#10;&#10;Descrição gerada automaticamente">
            <a:extLst>
              <a:ext uri="{FF2B5EF4-FFF2-40B4-BE49-F238E27FC236}">
                <a16:creationId xmlns:a16="http://schemas.microsoft.com/office/drawing/2014/main" id="{EB165924-2512-4AB7-9901-0119A6162B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9599" y="-8269"/>
            <a:ext cx="1794272" cy="274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tângulo 6">
            <a:extLst>
              <a:ext uri="{FF2B5EF4-FFF2-40B4-BE49-F238E27FC236}">
                <a16:creationId xmlns:a16="http://schemas.microsoft.com/office/drawing/2014/main" id="{AA2CB6FB-1C82-4D70-8FB5-4B9A3FA919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5043" y="3174948"/>
            <a:ext cx="7462166" cy="1465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altLang="pt-BR" sz="1400" dirty="0"/>
              <a:t>Diretor e Professor da Faculdade Batista Pioneira (Ijuí / RS)</a:t>
            </a:r>
            <a:endParaRPr lang="pt-BR" altLang="pt-BR" dirty="0"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altLang="pt-BR" sz="1400" dirty="0"/>
              <a:t>Professor do Mestrado Profissional em Teologia da FABAPAR (Curitiba / PR)</a:t>
            </a:r>
            <a:endParaRPr lang="pt-BR" altLang="pt-BR" dirty="0"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altLang="pt-BR" sz="1400" dirty="0"/>
              <a:t>Professor Assistente do Mestrado em Teologia da </a:t>
            </a:r>
            <a:r>
              <a:rPr lang="pt-BR" altLang="pt-BR" sz="1400" dirty="0" err="1"/>
              <a:t>Piedmont</a:t>
            </a:r>
            <a:r>
              <a:rPr lang="pt-BR" altLang="pt-BR" sz="1400" dirty="0"/>
              <a:t> </a:t>
            </a:r>
            <a:r>
              <a:rPr lang="pt-BR" altLang="pt-BR" sz="1400" dirty="0" err="1"/>
              <a:t>International</a:t>
            </a:r>
            <a:r>
              <a:rPr lang="pt-BR" altLang="pt-BR" sz="1400" dirty="0"/>
              <a:t> </a:t>
            </a:r>
            <a:r>
              <a:rPr lang="pt-BR" altLang="pt-BR" sz="1400" dirty="0" err="1"/>
              <a:t>University</a:t>
            </a:r>
            <a:r>
              <a:rPr lang="pt-BR" altLang="pt-BR" sz="1400" dirty="0"/>
              <a:t> (Carolina do Norte / EUA)</a:t>
            </a:r>
            <a:endParaRPr lang="pt-BR" altLang="pt-BR" dirty="0"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altLang="pt-BR" sz="1400" dirty="0"/>
              <a:t>Pastor de Missões da Primeira Igreja Batista em Ijuí</a:t>
            </a:r>
            <a:endParaRPr lang="pt-BR" altLang="pt-BR" dirty="0"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t-BR" altLang="pt-BR" sz="1400" dirty="0"/>
              <a:t>Editor da Revista Batista Pioneira (FBP) e da Revista Via Teológica (FABAPAR)</a:t>
            </a:r>
            <a:endParaRPr lang="pt-BR" altLang="pt-BR" dirty="0">
              <a:cs typeface="Times New Roman" panose="02020603050405020304" pitchFamily="18" charset="0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9C66839-9F22-4438-87BC-9F9D0461FB46}"/>
              </a:ext>
            </a:extLst>
          </p:cNvPr>
          <p:cNvSpPr/>
          <p:nvPr/>
        </p:nvSpPr>
        <p:spPr>
          <a:xfrm>
            <a:off x="4075043" y="4648426"/>
            <a:ext cx="8162546" cy="1460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>
              <a:lnSpc>
                <a:spcPct val="107000"/>
              </a:lnSpc>
              <a:buFont typeface="Symbol" panose="05050102010706020507" pitchFamily="18" charset="2"/>
              <a:buChar char=""/>
              <a:defRPr/>
            </a:pPr>
            <a:r>
              <a:rPr lang="pt-BR" sz="1400" dirty="0"/>
              <a:t>Bacharel em Teologia pelo Seminário Teológico Batista de Ijuí, atual Faculdade Batista Pioneira (Curso livre).</a:t>
            </a:r>
            <a:endParaRPr lang="pt-BR" dirty="0">
              <a:cs typeface="Times New Roman" panose="02020603050405020304" pitchFamily="18" charset="0"/>
            </a:endParaRPr>
          </a:p>
          <a:p>
            <a:pPr marL="257175" indent="-257175">
              <a:lnSpc>
                <a:spcPct val="107000"/>
              </a:lnSpc>
              <a:buFont typeface="Symbol" panose="05050102010706020507" pitchFamily="18" charset="2"/>
              <a:buChar char=""/>
              <a:defRPr/>
            </a:pPr>
            <a:r>
              <a:rPr lang="pt-BR" sz="1400" dirty="0"/>
              <a:t>Graduado em Filosofia pela UNIJUÍ.</a:t>
            </a:r>
            <a:endParaRPr lang="pt-BR" dirty="0">
              <a:cs typeface="Times New Roman" panose="02020603050405020304" pitchFamily="18" charset="0"/>
            </a:endParaRPr>
          </a:p>
          <a:p>
            <a:pPr marL="257175" indent="-257175">
              <a:lnSpc>
                <a:spcPct val="107000"/>
              </a:lnSpc>
              <a:buFont typeface="Symbol" panose="05050102010706020507" pitchFamily="18" charset="2"/>
              <a:buChar char=""/>
              <a:defRPr/>
            </a:pPr>
            <a:r>
              <a:rPr lang="pt-BR" sz="1400" dirty="0"/>
              <a:t>Mestrado em Novo Testamento pela Faculdade Teológica Batista de SP (Curso livre).</a:t>
            </a:r>
            <a:endParaRPr lang="pt-BR" dirty="0">
              <a:cs typeface="Times New Roman" panose="02020603050405020304" pitchFamily="18" charset="0"/>
            </a:endParaRPr>
          </a:p>
          <a:p>
            <a:pPr marL="257175" indent="-257175">
              <a:lnSpc>
                <a:spcPct val="107000"/>
              </a:lnSpc>
              <a:buFont typeface="Symbol" panose="05050102010706020507" pitchFamily="18" charset="2"/>
              <a:buChar char=""/>
              <a:defRPr/>
            </a:pPr>
            <a:r>
              <a:rPr lang="pt-BR" sz="1400" dirty="0"/>
              <a:t>Mestrado em Teologia (Bíblia) pela Escola Superior de Teologia (EST), em São Leopoldo.</a:t>
            </a:r>
            <a:endParaRPr lang="pt-BR" dirty="0"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pt-BR" sz="1400" dirty="0"/>
              <a:t>Doutorado em Teologia (Bíblia) pela Escola Superior de Teologia (EST), em São Leopoldo.</a:t>
            </a:r>
          </a:p>
        </p:txBody>
      </p:sp>
    </p:spTree>
    <p:extLst>
      <p:ext uri="{BB962C8B-B14F-4D97-AF65-F5344CB8AC3E}">
        <p14:creationId xmlns:p14="http://schemas.microsoft.com/office/powerpoint/2010/main" val="34551936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618" y="-14287"/>
            <a:ext cx="12190815" cy="6858000"/>
          </a:xfrm>
          <a:prstGeom prst="rect">
            <a:avLst/>
          </a:prstGeom>
        </p:spPr>
      </p:pic>
      <p:pic>
        <p:nvPicPr>
          <p:cNvPr id="13" name="Imagem 8">
            <a:extLst>
              <a:ext uri="{FF2B5EF4-FFF2-40B4-BE49-F238E27FC236}">
                <a16:creationId xmlns:a16="http://schemas.microsoft.com/office/drawing/2014/main" id="{17EAE173-F496-486F-A8FF-C2C24239E2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009775"/>
            <a:ext cx="5288756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CaixaDeTexto 13">
            <a:extLst>
              <a:ext uri="{FF2B5EF4-FFF2-40B4-BE49-F238E27FC236}">
                <a16:creationId xmlns:a16="http://schemas.microsoft.com/office/drawing/2014/main" id="{50E36568-AEE8-452D-9CA7-B69B1941119F}"/>
              </a:ext>
            </a:extLst>
          </p:cNvPr>
          <p:cNvSpPr txBox="1"/>
          <p:nvPr/>
        </p:nvSpPr>
        <p:spPr>
          <a:xfrm>
            <a:off x="5393202" y="2177825"/>
            <a:ext cx="6079661" cy="18928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34289" tIns="34289" rIns="34289" bIns="34289" spcCol="38100">
            <a:spAutoFit/>
          </a:bodyPr>
          <a:lstStyle/>
          <a:p>
            <a:pPr marL="257175" indent="-257175">
              <a:buFont typeface="Arial" panose="020B0604020202020204" pitchFamily="34" charset="0"/>
              <a:buChar char="•"/>
              <a:defRPr/>
            </a:pPr>
            <a:r>
              <a:rPr lang="pt-B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PROFESSORES DA EMK</a:t>
            </a:r>
          </a:p>
          <a:p>
            <a:pPr marL="257175" indent="-257175">
              <a:buFont typeface="Arial" panose="020B0604020202020204" pitchFamily="34" charset="0"/>
              <a:buChar char="•"/>
              <a:defRPr/>
            </a:pPr>
            <a:endParaRPr lang="pt-BR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257175" indent="-257175">
              <a:buFont typeface="Arial" panose="020B0604020202020204" pitchFamily="34" charset="0"/>
              <a:buChar char="•"/>
              <a:defRPr/>
            </a:pPr>
            <a:r>
              <a:rPr lang="pt-B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PROFESSORES DO SK</a:t>
            </a:r>
          </a:p>
          <a:p>
            <a:pPr marL="257175" indent="-257175">
              <a:buFont typeface="Arial" panose="020B0604020202020204" pitchFamily="34" charset="0"/>
              <a:buChar char="•"/>
              <a:defRPr/>
            </a:pPr>
            <a:endParaRPr lang="pt-BR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257175" indent="-257175">
              <a:buFont typeface="Arial" panose="020B0604020202020204" pitchFamily="34" charset="0"/>
              <a:buChar char="•"/>
              <a:defRPr/>
            </a:pPr>
            <a:r>
              <a:rPr lang="pt-B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INTERESSADOS EM SE TORNAR PROFESSOR EMK OU SK.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pt-BR" sz="1050" dirty="0">
              <a:latin typeface="+mn-lt"/>
              <a:cs typeface="+mn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314490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043" y="0"/>
            <a:ext cx="12190815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BC56C029-F54B-40FF-B22F-B64437EE65EC}"/>
              </a:ext>
            </a:extLst>
          </p:cNvPr>
          <p:cNvSpPr txBox="1"/>
          <p:nvPr/>
        </p:nvSpPr>
        <p:spPr>
          <a:xfrm>
            <a:off x="4948752" y="1187160"/>
            <a:ext cx="7624702" cy="5309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34289" tIns="34289" rIns="34289" bIns="34289" spcCol="38100">
            <a:spAutoFit/>
          </a:bodyPr>
          <a:lstStyle/>
          <a:p>
            <a:pPr>
              <a:defRPr/>
            </a:pPr>
            <a:r>
              <a:rPr lang="pt-BR" sz="3000" b="1" dirty="0">
                <a:latin typeface="+mn-lt"/>
                <a:cs typeface="+mn-cs"/>
                <a:sym typeface="Calibri"/>
              </a:rPr>
              <a:t>CAPELÃES KERIGMA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C3A0E7DB-19CC-4C56-BA0A-7B1E0D3908F1}"/>
              </a:ext>
            </a:extLst>
          </p:cNvPr>
          <p:cNvSpPr txBox="1"/>
          <p:nvPr/>
        </p:nvSpPr>
        <p:spPr>
          <a:xfrm>
            <a:off x="3811826" y="2563379"/>
            <a:ext cx="7624702" cy="17312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34289" tIns="34289" rIns="34289" bIns="34289" spcCol="3810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pt-BR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  <a:sym typeface="Calibri"/>
              </a:rPr>
              <a:t>PRÁTICA CULTO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pt-BR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  <a:sym typeface="Calibri"/>
              </a:rPr>
              <a:t>ESTÁGIO SUPERVISIONADO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pt-BR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  <a:sym typeface="Calibri"/>
              </a:rPr>
              <a:t>PDI</a:t>
            </a:r>
          </a:p>
        </p:txBody>
      </p:sp>
    </p:spTree>
    <p:extLst>
      <p:ext uri="{BB962C8B-B14F-4D97-AF65-F5344CB8AC3E}">
        <p14:creationId xmlns:p14="http://schemas.microsoft.com/office/powerpoint/2010/main" val="27231552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043" y="0"/>
            <a:ext cx="12190815" cy="6858000"/>
          </a:xfrm>
          <a:prstGeom prst="rect">
            <a:avLst/>
          </a:prstGeom>
        </p:spPr>
      </p:pic>
      <p:pic>
        <p:nvPicPr>
          <p:cNvPr id="3" name="26.jpg" descr="26.jpg">
            <a:extLst>
              <a:ext uri="{FF2B5EF4-FFF2-40B4-BE49-F238E27FC236}">
                <a16:creationId xmlns:a16="http://schemas.microsoft.com/office/drawing/2014/main" id="{03E0208F-B4A9-4FAF-9F25-7BFBBC5C37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47"/>
          <a:stretch>
            <a:fillRect/>
          </a:stretch>
        </p:blipFill>
        <p:spPr bwMode="auto">
          <a:xfrm>
            <a:off x="3788229" y="769257"/>
            <a:ext cx="8418286" cy="5011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4" name="Picture 2" descr="Resultado de imagem para palavras destaque em uma imagem">
            <a:extLst>
              <a:ext uri="{FF2B5EF4-FFF2-40B4-BE49-F238E27FC236}">
                <a16:creationId xmlns:a16="http://schemas.microsoft.com/office/drawing/2014/main" id="{EA66488E-2387-472E-92B1-4FC4B38633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859" y="769257"/>
            <a:ext cx="1978819" cy="1978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212896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043" y="0"/>
            <a:ext cx="12190815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061A71BB-60E4-44BA-90AE-C4D2CD46B077}"/>
              </a:ext>
            </a:extLst>
          </p:cNvPr>
          <p:cNvSpPr txBox="1"/>
          <p:nvPr/>
        </p:nvSpPr>
        <p:spPr>
          <a:xfrm>
            <a:off x="5690858" y="4228296"/>
            <a:ext cx="4174919" cy="191590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34289" tIns="34289" rIns="34289" bIns="34289" spcCol="38100">
            <a:spAutoFit/>
          </a:bodyPr>
          <a:lstStyle/>
          <a:p>
            <a:pPr algn="ctr">
              <a:defRPr/>
            </a:pPr>
            <a:r>
              <a:rPr lang="pt-BR" sz="3000" b="1" dirty="0">
                <a:latin typeface="+mn-lt"/>
                <a:cs typeface="+mn-cs"/>
                <a:sym typeface="Calibri"/>
              </a:rPr>
              <a:t>PRÁTICA DE CULTO  SEGUNDAS E QUARTAS</a:t>
            </a:r>
          </a:p>
          <a:p>
            <a:pPr algn="ctr">
              <a:defRPr/>
            </a:pPr>
            <a:r>
              <a:rPr lang="pt-BR" sz="3000" b="1" dirty="0">
                <a:latin typeface="+mn-lt"/>
                <a:cs typeface="+mn-cs"/>
                <a:sym typeface="Calibri"/>
              </a:rPr>
              <a:t>20:30 – 20:50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29E004C6-306B-49E2-860D-E245C422A2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2622" y="61686"/>
            <a:ext cx="4526756" cy="345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65786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132735"/>
            <a:ext cx="12190815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3CD7404F-20B9-4A81-BE14-E92270AE6C03}"/>
              </a:ext>
            </a:extLst>
          </p:cNvPr>
          <p:cNvSpPr txBox="1"/>
          <p:nvPr/>
        </p:nvSpPr>
        <p:spPr>
          <a:xfrm>
            <a:off x="3983347" y="517117"/>
            <a:ext cx="7531100" cy="1441688"/>
          </a:xfrm>
          <a:prstGeom prst="rect">
            <a:avLst/>
          </a:prstGeom>
        </p:spPr>
        <p:txBody>
          <a:bodyPr vert="horz" lIns="68580" tIns="34290" rIns="68580" bIns="34290" rtlCol="0" anchor="t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450"/>
              </a:spcAft>
            </a:pPr>
            <a:r>
              <a:rPr lang="en-US" altLang="pt-BR" sz="2800" b="1" dirty="0">
                <a:latin typeface="+mj-lt"/>
                <a:ea typeface="+mj-ea"/>
                <a:cs typeface="+mj-cs"/>
              </a:rPr>
              <a:t>COMO INSPIRAR OS LÍDERES PARA UM ENVOLVIMENTO CRESCENTE E DURADOURO?</a:t>
            </a:r>
            <a:endParaRPr lang="en-US" sz="2800" b="1" dirty="0">
              <a:latin typeface="+mj-lt"/>
              <a:ea typeface="+mj-ea"/>
              <a:cs typeface="+mj-cs"/>
            </a:endParaRP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9D3CBFBB-F31A-4C56-BFFB-7A9952472091}"/>
              </a:ext>
            </a:extLst>
          </p:cNvPr>
          <p:cNvSpPr txBox="1">
            <a:spLocks/>
          </p:cNvSpPr>
          <p:nvPr/>
        </p:nvSpPr>
        <p:spPr>
          <a:xfrm>
            <a:off x="5517180" y="2620952"/>
            <a:ext cx="6965702" cy="258796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57213"/>
            <a:r>
              <a:rPr lang="en-US" altLang="pt-BR" sz="2400" dirty="0"/>
              <a:t>A </a:t>
            </a:r>
            <a:r>
              <a:rPr lang="en-US" altLang="pt-BR" sz="2400" dirty="0" err="1"/>
              <a:t>própria</a:t>
            </a:r>
            <a:r>
              <a:rPr lang="en-US" altLang="pt-BR" sz="2400" dirty="0"/>
              <a:t> </a:t>
            </a:r>
            <a:r>
              <a:rPr lang="en-US" altLang="pt-BR" sz="2400" dirty="0" err="1"/>
              <a:t>visão</a:t>
            </a:r>
            <a:r>
              <a:rPr lang="en-US" altLang="pt-BR" sz="2400" dirty="0"/>
              <a:t> da </a:t>
            </a:r>
            <a:r>
              <a:rPr lang="en-US" altLang="pt-BR" sz="2400" dirty="0" err="1"/>
              <a:t>igreja</a:t>
            </a:r>
            <a:r>
              <a:rPr lang="en-US" altLang="pt-BR" sz="2400" dirty="0"/>
              <a:t>.</a:t>
            </a:r>
          </a:p>
          <a:p>
            <a:pPr marL="557213"/>
            <a:r>
              <a:rPr lang="en-US" altLang="pt-BR" sz="2400" dirty="0"/>
              <a:t>O </a:t>
            </a:r>
            <a:r>
              <a:rPr lang="en-US" altLang="pt-BR" sz="2400" dirty="0" err="1"/>
              <a:t>exemplo</a:t>
            </a:r>
            <a:r>
              <a:rPr lang="en-US" altLang="pt-BR" sz="2400" dirty="0"/>
              <a:t> pastoral.</a:t>
            </a:r>
          </a:p>
          <a:p>
            <a:pPr marL="557213"/>
            <a:r>
              <a:rPr lang="en-US" altLang="pt-BR" sz="2400" dirty="0"/>
              <a:t>A </a:t>
            </a:r>
            <a:r>
              <a:rPr lang="en-US" altLang="pt-BR" sz="2400" dirty="0" err="1"/>
              <a:t>celebração</a:t>
            </a:r>
            <a:r>
              <a:rPr lang="en-US" altLang="pt-BR" sz="2400" dirty="0"/>
              <a:t> dos </a:t>
            </a:r>
            <a:r>
              <a:rPr lang="en-US" altLang="pt-BR" sz="2400" dirty="0" err="1"/>
              <a:t>resultados</a:t>
            </a:r>
            <a:r>
              <a:rPr lang="en-US" altLang="pt-BR" sz="2400" dirty="0"/>
              <a:t> </a:t>
            </a:r>
            <a:r>
              <a:rPr lang="en-US" altLang="pt-BR" sz="2400" dirty="0" err="1"/>
              <a:t>alcançados</a:t>
            </a:r>
            <a:r>
              <a:rPr lang="en-US" altLang="pt-BR" sz="2400" dirty="0"/>
              <a:t>.</a:t>
            </a:r>
          </a:p>
          <a:p>
            <a:pPr marL="557213"/>
            <a:r>
              <a:rPr lang="en-US" altLang="pt-BR" sz="2400" dirty="0"/>
              <a:t>A </a:t>
            </a:r>
            <a:r>
              <a:rPr lang="en-US" altLang="pt-BR" sz="2400" dirty="0" err="1"/>
              <a:t>estrutura</a:t>
            </a:r>
            <a:r>
              <a:rPr lang="en-US" altLang="pt-BR" sz="2400" dirty="0"/>
              <a:t> </a:t>
            </a:r>
            <a:r>
              <a:rPr lang="en-US" altLang="pt-BR" sz="2400" dirty="0" err="1"/>
              <a:t>organizacional</a:t>
            </a:r>
            <a:r>
              <a:rPr lang="en-US" altLang="pt-BR" sz="2400" dirty="0"/>
              <a:t>, que </a:t>
            </a:r>
            <a:r>
              <a:rPr lang="en-US" altLang="pt-BR" sz="2400" dirty="0" err="1"/>
              <a:t>expressa</a:t>
            </a:r>
            <a:r>
              <a:rPr lang="en-US" altLang="pt-BR" sz="2400" dirty="0"/>
              <a:t> a </a:t>
            </a:r>
            <a:r>
              <a:rPr lang="en-US" altLang="pt-BR" sz="2400" dirty="0" err="1"/>
              <a:t>importância</a:t>
            </a:r>
            <a:r>
              <a:rPr lang="en-US" altLang="pt-BR" sz="2400" dirty="0"/>
              <a:t> da </a:t>
            </a:r>
            <a:r>
              <a:rPr lang="en-US" altLang="pt-BR" sz="2400" dirty="0" err="1"/>
              <a:t>visão</a:t>
            </a:r>
            <a:r>
              <a:rPr lang="en-US" altLang="pt-BR" sz="2400" dirty="0"/>
              <a:t> </a:t>
            </a:r>
            <a:r>
              <a:rPr lang="en-US" altLang="pt-BR" sz="2400" dirty="0" err="1"/>
              <a:t>celular</a:t>
            </a:r>
            <a:r>
              <a:rPr lang="en-US" altLang="pt-BR" sz="2400" dirty="0"/>
              <a:t> </a:t>
            </a:r>
            <a:r>
              <a:rPr lang="en-US" altLang="pt-BR" sz="2400" dirty="0" err="1"/>
              <a:t>em</a:t>
            </a:r>
            <a:r>
              <a:rPr lang="en-US" altLang="pt-BR" sz="2400" dirty="0"/>
              <a:t> </a:t>
            </a:r>
            <a:r>
              <a:rPr lang="en-US" altLang="pt-BR" sz="2400" dirty="0" err="1"/>
              <a:t>todos</a:t>
            </a:r>
            <a:r>
              <a:rPr lang="en-US" altLang="pt-BR" sz="2400" dirty="0"/>
              <a:t> </a:t>
            </a:r>
            <a:r>
              <a:rPr lang="en-US" altLang="pt-BR" sz="2400" dirty="0" err="1"/>
              <a:t>os</a:t>
            </a:r>
            <a:r>
              <a:rPr lang="en-US" altLang="pt-BR" sz="2400" dirty="0"/>
              <a:t> </a:t>
            </a:r>
            <a:r>
              <a:rPr lang="en-US" altLang="pt-BR" sz="2400" dirty="0" err="1"/>
              <a:t>níveis</a:t>
            </a:r>
            <a:r>
              <a:rPr lang="en-US" altLang="pt-BR" sz="2400" dirty="0"/>
              <a:t>.</a:t>
            </a:r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92013131-9CC9-4A3D-AA2D-A00BB249AC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14617"/>
          <a:stretch/>
        </p:blipFill>
        <p:spPr>
          <a:xfrm>
            <a:off x="3243883" y="4243275"/>
            <a:ext cx="2273297" cy="25879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43425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043" y="178905"/>
            <a:ext cx="12190815" cy="6858000"/>
          </a:xfrm>
          <a:prstGeom prst="rect">
            <a:avLst/>
          </a:prstGeom>
        </p:spPr>
      </p:pic>
      <p:pic>
        <p:nvPicPr>
          <p:cNvPr id="3" name="Picture 2" descr="Resultado de imagem para prÃ¡tica evangelÃ­stica">
            <a:extLst>
              <a:ext uri="{FF2B5EF4-FFF2-40B4-BE49-F238E27FC236}">
                <a16:creationId xmlns:a16="http://schemas.microsoft.com/office/drawing/2014/main" id="{7B113169-3B30-4A45-B1EC-634274FD2B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274" y="3979874"/>
            <a:ext cx="3080126" cy="258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E8E84BD8-DF7E-4DB9-A833-6A945F6CC9D9}"/>
              </a:ext>
            </a:extLst>
          </p:cNvPr>
          <p:cNvSpPr txBox="1"/>
          <p:nvPr/>
        </p:nvSpPr>
        <p:spPr>
          <a:xfrm>
            <a:off x="7164971" y="1267594"/>
            <a:ext cx="5323937" cy="54245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34289" tIns="34289" rIns="34289" bIns="34289" spcCol="38100">
            <a:spAutoFit/>
          </a:bodyPr>
          <a:lstStyle/>
          <a:p>
            <a:pPr marL="428625" indent="-428625">
              <a:buFont typeface="Arial" panose="020B0604020202020204" pitchFamily="34" charset="0"/>
              <a:buChar char="•"/>
              <a:defRPr/>
            </a:pPr>
            <a:r>
              <a:rPr lang="pt-BR" sz="3000" b="1" dirty="0">
                <a:latin typeface="+mn-lt"/>
                <a:cs typeface="+mn-cs"/>
                <a:sym typeface="Calibri"/>
              </a:rPr>
              <a:t>ESTÁGIO SUPERVISIONADO</a:t>
            </a:r>
          </a:p>
          <a:p>
            <a:pPr>
              <a:defRPr/>
            </a:pPr>
            <a:r>
              <a:rPr lang="pt-BR" sz="3000" b="1" dirty="0">
                <a:latin typeface="+mn-lt"/>
                <a:cs typeface="+mn-cs"/>
                <a:sym typeface="Calibri"/>
              </a:rPr>
              <a:t>Modalidades:</a:t>
            </a:r>
          </a:p>
          <a:p>
            <a:pPr marL="428625" indent="-428625">
              <a:buFont typeface="Arial" panose="020B0604020202020204" pitchFamily="34" charset="0"/>
              <a:buChar char="•"/>
              <a:defRPr/>
            </a:pPr>
            <a:r>
              <a:rPr lang="pt-BR" sz="2400" b="1" dirty="0">
                <a:latin typeface="+mn-lt"/>
                <a:cs typeface="+mn-cs"/>
                <a:sym typeface="Calibri"/>
              </a:rPr>
              <a:t>Obrigatório</a:t>
            </a:r>
          </a:p>
          <a:p>
            <a:pPr marL="428625" indent="-428625">
              <a:buFont typeface="Arial" panose="020B0604020202020204" pitchFamily="34" charset="0"/>
              <a:buChar char="•"/>
              <a:defRPr/>
            </a:pPr>
            <a:r>
              <a:rPr lang="pt-BR" sz="2400" b="1" dirty="0">
                <a:latin typeface="+mn-lt"/>
                <a:cs typeface="+mn-cs"/>
                <a:sym typeface="Calibri"/>
              </a:rPr>
              <a:t>Parcial</a:t>
            </a:r>
          </a:p>
          <a:p>
            <a:pPr marL="428625" indent="-428625">
              <a:buFont typeface="Arial" panose="020B0604020202020204" pitchFamily="34" charset="0"/>
              <a:buChar char="•"/>
              <a:defRPr/>
            </a:pPr>
            <a:r>
              <a:rPr lang="pt-BR" sz="2400" b="1" dirty="0">
                <a:latin typeface="+mn-lt"/>
                <a:cs typeface="+mn-cs"/>
                <a:sym typeface="Calibri"/>
              </a:rPr>
              <a:t>Total</a:t>
            </a:r>
          </a:p>
          <a:p>
            <a:pPr>
              <a:defRPr/>
            </a:pPr>
            <a:r>
              <a:rPr lang="pt-BR" sz="3000" b="1" dirty="0">
                <a:latin typeface="+mn-lt"/>
                <a:cs typeface="+mn-cs"/>
                <a:sym typeface="Calibri"/>
              </a:rPr>
              <a:t>Locais:</a:t>
            </a:r>
          </a:p>
          <a:p>
            <a:pPr marL="557213" indent="-557213">
              <a:buFont typeface="Arial" panose="020B0604020202020204" pitchFamily="34" charset="0"/>
              <a:buChar char="•"/>
              <a:defRPr/>
            </a:pPr>
            <a:r>
              <a:rPr lang="pt-BR" sz="2400" b="1" dirty="0">
                <a:latin typeface="+mn-lt"/>
                <a:cs typeface="+mn-cs"/>
                <a:sym typeface="Calibri"/>
              </a:rPr>
              <a:t>Campo </a:t>
            </a:r>
          </a:p>
          <a:p>
            <a:pPr marL="557213" indent="-557213">
              <a:buFont typeface="Arial" panose="020B0604020202020204" pitchFamily="34" charset="0"/>
              <a:buChar char="•"/>
              <a:defRPr/>
            </a:pPr>
            <a:r>
              <a:rPr lang="pt-BR" sz="2400" b="1" dirty="0">
                <a:latin typeface="+mn-lt"/>
                <a:cs typeface="+mn-cs"/>
                <a:sym typeface="Calibri"/>
              </a:rPr>
              <a:t>Social</a:t>
            </a:r>
          </a:p>
          <a:p>
            <a:pPr marL="557213" indent="-557213">
              <a:buFont typeface="Arial" panose="020B0604020202020204" pitchFamily="34" charset="0"/>
              <a:buChar char="•"/>
              <a:defRPr/>
            </a:pPr>
            <a:r>
              <a:rPr lang="pt-BR" sz="2400" b="1" dirty="0">
                <a:latin typeface="+mn-lt"/>
                <a:cs typeface="+mn-cs"/>
                <a:sym typeface="Calibri"/>
              </a:rPr>
              <a:t>Administrativo</a:t>
            </a:r>
          </a:p>
          <a:p>
            <a:pPr marL="557213" indent="-557213">
              <a:buFont typeface="Arial" panose="020B0604020202020204" pitchFamily="34" charset="0"/>
              <a:buChar char="•"/>
              <a:defRPr/>
            </a:pPr>
            <a:r>
              <a:rPr lang="pt-BR" sz="2400" b="1" dirty="0">
                <a:latin typeface="+mn-lt"/>
                <a:cs typeface="+mn-cs"/>
                <a:sym typeface="Calibri"/>
              </a:rPr>
              <a:t>Ministerial</a:t>
            </a:r>
          </a:p>
          <a:p>
            <a:pPr>
              <a:defRPr/>
            </a:pPr>
            <a:endParaRPr lang="pt-BR" sz="3000" b="1" dirty="0">
              <a:latin typeface="+mn-lt"/>
              <a:cs typeface="+mn-cs"/>
              <a:sym typeface="Calibri"/>
            </a:endParaRPr>
          </a:p>
          <a:p>
            <a:pPr>
              <a:defRPr/>
            </a:pPr>
            <a:endParaRPr lang="pt-BR" sz="3000" b="1" dirty="0">
              <a:latin typeface="+mn-lt"/>
              <a:cs typeface="+mn-cs"/>
              <a:sym typeface="Calibri"/>
            </a:endParaRPr>
          </a:p>
        </p:txBody>
      </p:sp>
      <p:pic>
        <p:nvPicPr>
          <p:cNvPr id="6" name="Picture 4" descr="Resultado de imagem para cristolandia almoÃ§o">
            <a:extLst>
              <a:ext uri="{FF2B5EF4-FFF2-40B4-BE49-F238E27FC236}">
                <a16:creationId xmlns:a16="http://schemas.microsoft.com/office/drawing/2014/main" id="{2F20CD77-4684-42D3-B7C6-E43CFC380D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274" y="288231"/>
            <a:ext cx="3568304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096117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043" y="0"/>
            <a:ext cx="12190815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E46C1073-ECB5-49A2-933E-30065C389273}"/>
              </a:ext>
            </a:extLst>
          </p:cNvPr>
          <p:cNvSpPr txBox="1"/>
          <p:nvPr/>
        </p:nvSpPr>
        <p:spPr>
          <a:xfrm>
            <a:off x="4214468" y="631948"/>
            <a:ext cx="7744265" cy="5309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34289" tIns="34289" rIns="34289" bIns="34289" spcCol="38100">
            <a:spAutoFit/>
          </a:bodyPr>
          <a:lstStyle/>
          <a:p>
            <a:pPr marL="428625" indent="-428625">
              <a:buFont typeface="Arial" panose="020B0604020202020204" pitchFamily="34" charset="0"/>
              <a:buChar char="•"/>
              <a:defRPr/>
            </a:pPr>
            <a:r>
              <a:rPr lang="pt-BR" sz="3000" b="1" dirty="0">
                <a:latin typeface="+mn-lt"/>
                <a:cs typeface="+mn-cs"/>
                <a:sym typeface="Calibri"/>
              </a:rPr>
              <a:t>BIBLIOTECA</a:t>
            </a:r>
          </a:p>
        </p:txBody>
      </p:sp>
      <p:pic>
        <p:nvPicPr>
          <p:cNvPr id="4" name="Imagem 5">
            <a:extLst>
              <a:ext uri="{FF2B5EF4-FFF2-40B4-BE49-F238E27FC236}">
                <a16:creationId xmlns:a16="http://schemas.microsoft.com/office/drawing/2014/main" id="{D8D8D6FC-06EC-4581-9DE0-EC99DAB492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982" y="2338282"/>
            <a:ext cx="6209305" cy="2378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081F4FB3-2B5D-4F6F-B3ED-59126135A067}"/>
              </a:ext>
            </a:extLst>
          </p:cNvPr>
          <p:cNvSpPr txBox="1"/>
          <p:nvPr/>
        </p:nvSpPr>
        <p:spPr>
          <a:xfrm>
            <a:off x="5786446" y="5522119"/>
            <a:ext cx="3210339" cy="5309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34289" tIns="34289" rIns="34289" bIns="34289" spcCol="38100">
            <a:spAutoFit/>
          </a:bodyPr>
          <a:lstStyle/>
          <a:p>
            <a:pPr marL="257175" indent="-257175">
              <a:buFont typeface="Arial" panose="020B0604020202020204" pitchFamily="34" charset="0"/>
              <a:buChar char="•"/>
              <a:defRPr/>
            </a:pPr>
            <a:r>
              <a:rPr lang="pt-BR" sz="1500" b="1" dirty="0">
                <a:latin typeface="+mn-lt"/>
                <a:cs typeface="+mn-cs"/>
                <a:sym typeface="Calibri"/>
              </a:rPr>
              <a:t>PRESENCIAL </a:t>
            </a:r>
          </a:p>
          <a:p>
            <a:pPr marL="257175" indent="-257175">
              <a:buFont typeface="Arial" panose="020B0604020202020204" pitchFamily="34" charset="0"/>
              <a:buChar char="•"/>
              <a:defRPr/>
            </a:pPr>
            <a:r>
              <a:rPr lang="pt-BR" sz="1500" b="1" dirty="0">
                <a:latin typeface="+mn-lt"/>
                <a:cs typeface="+mn-cs"/>
                <a:sym typeface="Calibri"/>
              </a:rPr>
              <a:t>A DISTÂNCIA</a:t>
            </a:r>
          </a:p>
        </p:txBody>
      </p:sp>
    </p:spTree>
    <p:extLst>
      <p:ext uri="{BB962C8B-B14F-4D97-AF65-F5344CB8AC3E}">
        <p14:creationId xmlns:p14="http://schemas.microsoft.com/office/powerpoint/2010/main" val="335052976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618" y="-14288"/>
            <a:ext cx="12190815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18D5CB96-0AC9-40D2-9DC1-114AC5CFE189}"/>
              </a:ext>
            </a:extLst>
          </p:cNvPr>
          <p:cNvSpPr txBox="1"/>
          <p:nvPr/>
        </p:nvSpPr>
        <p:spPr>
          <a:xfrm>
            <a:off x="3657160" y="1190733"/>
            <a:ext cx="7744265" cy="5309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34289" tIns="34289" rIns="34289" bIns="34289" spcCol="38100">
            <a:spAutoFit/>
          </a:bodyPr>
          <a:lstStyle/>
          <a:p>
            <a:pPr marL="428625" indent="-428625">
              <a:buFont typeface="Arial" panose="020B0604020202020204" pitchFamily="34" charset="0"/>
              <a:buChar char="•"/>
              <a:defRPr/>
            </a:pPr>
            <a:r>
              <a:rPr lang="pt-BR" sz="3000" b="1" dirty="0">
                <a:latin typeface="+mn-lt"/>
                <a:cs typeface="+mn-cs"/>
                <a:sym typeface="Calibri"/>
              </a:rPr>
              <a:t>MONITORES DE CLASSE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1829F429-6744-4695-8062-BBE06A2F28EA}"/>
              </a:ext>
            </a:extLst>
          </p:cNvPr>
          <p:cNvSpPr txBox="1"/>
          <p:nvPr/>
        </p:nvSpPr>
        <p:spPr>
          <a:xfrm>
            <a:off x="3927199" y="2489129"/>
            <a:ext cx="3975653" cy="2146740"/>
          </a:xfrm>
          <a:prstGeom prst="rect">
            <a:avLst/>
          </a:prstGeom>
          <a:noFill/>
          <a:ln w="381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34289" tIns="34289" rIns="34289" bIns="34289" spcCol="38100">
            <a:spAutoFit/>
          </a:bodyPr>
          <a:lstStyle/>
          <a:p>
            <a:pPr algn="just">
              <a:defRPr/>
            </a:pPr>
            <a:r>
              <a:rPr lang="pt-BR" sz="1500" i="1" dirty="0">
                <a:latin typeface="+mn-lt"/>
                <a:cs typeface="+mn-cs"/>
                <a:sym typeface="Calibri"/>
              </a:rPr>
              <a:t>O monitor é um estudante que já cursou ou está cursando aquela disciplina, obteve um desempenho excelente e exerce a função de auxiliar o professor com as turmas. </a:t>
            </a:r>
          </a:p>
          <a:p>
            <a:pPr algn="just">
              <a:defRPr/>
            </a:pPr>
            <a:endParaRPr lang="pt-BR" sz="1500" i="1" dirty="0">
              <a:latin typeface="+mn-lt"/>
              <a:cs typeface="+mn-cs"/>
              <a:sym typeface="Calibri"/>
            </a:endParaRPr>
          </a:p>
          <a:p>
            <a:pPr algn="just">
              <a:defRPr/>
            </a:pPr>
            <a:r>
              <a:rPr lang="pt-BR" sz="1500" i="1" dirty="0">
                <a:latin typeface="+mn-lt"/>
                <a:cs typeface="+mn-cs"/>
                <a:sym typeface="Calibri"/>
              </a:rPr>
              <a:t>O método de escolher um monitor pode variar: ele pode ser eleito pela turma ou simplesmente ser designado pelo professor da disciplina ou direção.</a:t>
            </a:r>
          </a:p>
        </p:txBody>
      </p:sp>
      <p:pic>
        <p:nvPicPr>
          <p:cNvPr id="6" name="Imagem 6">
            <a:extLst>
              <a:ext uri="{FF2B5EF4-FFF2-40B4-BE49-F238E27FC236}">
                <a16:creationId xmlns:a16="http://schemas.microsoft.com/office/drawing/2014/main" id="{67F7C547-81CB-4B25-A0F3-41F5A7E6FE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6874" y="2568089"/>
            <a:ext cx="1643063" cy="164306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175565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043" y="0"/>
            <a:ext cx="12190815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619C32EA-8156-4346-82FB-E07667EAF293}"/>
              </a:ext>
            </a:extLst>
          </p:cNvPr>
          <p:cNvSpPr txBox="1"/>
          <p:nvPr/>
        </p:nvSpPr>
        <p:spPr>
          <a:xfrm>
            <a:off x="3860799" y="1930400"/>
            <a:ext cx="6682093" cy="15581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34289" tIns="34289" rIns="34289" bIns="34289" spcCol="38100">
            <a:spAutoFit/>
          </a:bodyPr>
          <a:lstStyle/>
          <a:p>
            <a:pPr>
              <a:defRPr/>
            </a:pPr>
            <a:r>
              <a:rPr lang="pt-BR" sz="8625" b="1" dirty="0">
                <a:latin typeface="+mn-lt"/>
                <a:cs typeface="+mn-cs"/>
                <a:sym typeface="Calibri"/>
              </a:rPr>
              <a:t>MEC:</a:t>
            </a:r>
            <a:endParaRPr lang="pt-BR" sz="3000" b="1" dirty="0">
              <a:latin typeface="+mn-lt"/>
              <a:cs typeface="+mn-cs"/>
              <a:sym typeface="Calibri"/>
            </a:endParaRPr>
          </a:p>
          <a:p>
            <a:pPr>
              <a:defRPr/>
            </a:pPr>
            <a:endParaRPr lang="pt-BR" sz="1050" dirty="0">
              <a:latin typeface="+mn-lt"/>
              <a:cs typeface="+mn-cs"/>
              <a:sym typeface="Calibri"/>
            </a:endParaRPr>
          </a:p>
        </p:txBody>
      </p:sp>
      <p:pic>
        <p:nvPicPr>
          <p:cNvPr id="4" name="Imagem 9">
            <a:extLst>
              <a:ext uri="{FF2B5EF4-FFF2-40B4-BE49-F238E27FC236}">
                <a16:creationId xmlns:a16="http://schemas.microsoft.com/office/drawing/2014/main" id="{DA7A6BE5-1527-4F8A-B1D1-610C9D6C85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679" y="1409370"/>
            <a:ext cx="4372100" cy="4053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Conector de Seta Reta 5">
            <a:extLst>
              <a:ext uri="{FF2B5EF4-FFF2-40B4-BE49-F238E27FC236}">
                <a16:creationId xmlns:a16="http://schemas.microsoft.com/office/drawing/2014/main" id="{D1AC98F0-ABB3-45FC-B4E7-37D2DDDAE0C7}"/>
              </a:ext>
            </a:extLst>
          </p:cNvPr>
          <p:cNvCxnSpPr/>
          <p:nvPr/>
        </p:nvCxnSpPr>
        <p:spPr>
          <a:xfrm>
            <a:off x="5868057" y="3063166"/>
            <a:ext cx="1824903" cy="1302464"/>
          </a:xfrm>
          <a:prstGeom prst="straightConnector1">
            <a:avLst/>
          </a:prstGeom>
          <a:noFill/>
          <a:ln w="76200" cap="flat">
            <a:solidFill>
              <a:schemeClr val="tx1"/>
            </a:solidFill>
            <a:prstDash val="solid"/>
            <a:miter lim="8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CaixaDeTexto 6">
            <a:extLst>
              <a:ext uri="{FF2B5EF4-FFF2-40B4-BE49-F238E27FC236}">
                <a16:creationId xmlns:a16="http://schemas.microsoft.com/office/drawing/2014/main" id="{AAFC843C-BC86-4693-9D51-255A36FD7BEA}"/>
              </a:ext>
            </a:extLst>
          </p:cNvPr>
          <p:cNvSpPr txBox="1"/>
          <p:nvPr/>
        </p:nvSpPr>
        <p:spPr>
          <a:xfrm>
            <a:off x="3587714" y="4124560"/>
            <a:ext cx="3198188" cy="1038744"/>
          </a:xfrm>
          <a:prstGeom prst="rect">
            <a:avLst/>
          </a:prstGeom>
          <a:noFill/>
          <a:ln w="381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34289" tIns="34289" rIns="34289" bIns="34289" spcCol="38100">
            <a:spAutoFit/>
          </a:bodyPr>
          <a:lstStyle/>
          <a:p>
            <a:pPr>
              <a:defRPr/>
            </a:pPr>
            <a:r>
              <a:rPr lang="pt-BR" sz="1050" b="1" i="1" dirty="0">
                <a:latin typeface="+mn-lt"/>
                <a:cs typeface="+mn-cs"/>
                <a:sym typeface="Calibri"/>
              </a:rPr>
              <a:t>SOMOS CURSO LIVRE DE TEOLOGIA</a:t>
            </a:r>
          </a:p>
          <a:p>
            <a:pPr>
              <a:defRPr/>
            </a:pPr>
            <a:r>
              <a:rPr lang="pt-BR" sz="1050" b="1" i="1" dirty="0">
                <a:latin typeface="+mn-lt"/>
                <a:cs typeface="+mn-cs"/>
                <a:sym typeface="Calibri"/>
              </a:rPr>
              <a:t>CURSO MINISTERIAL</a:t>
            </a:r>
          </a:p>
          <a:p>
            <a:pPr>
              <a:defRPr/>
            </a:pPr>
            <a:r>
              <a:rPr lang="pt-BR" sz="1050" b="1" i="1" dirty="0">
                <a:latin typeface="+mn-lt"/>
                <a:cs typeface="+mn-cs"/>
                <a:sym typeface="Calibri"/>
              </a:rPr>
              <a:t>CURSO BÍBLICO</a:t>
            </a:r>
          </a:p>
          <a:p>
            <a:pPr>
              <a:defRPr/>
            </a:pPr>
            <a:r>
              <a:rPr lang="pt-BR" sz="1050" b="1" i="1" dirty="0">
                <a:latin typeface="+mn-lt"/>
                <a:cs typeface="+mn-cs"/>
                <a:sym typeface="Calibri"/>
              </a:rPr>
              <a:t>CURSO PRÁTICO</a:t>
            </a:r>
          </a:p>
          <a:p>
            <a:pPr>
              <a:defRPr/>
            </a:pPr>
            <a:r>
              <a:rPr lang="pt-BR" sz="1050" b="1" i="1" dirty="0">
                <a:latin typeface="+mn-lt"/>
                <a:cs typeface="+mn-cs"/>
                <a:sym typeface="Calibri"/>
              </a:rPr>
              <a:t>CURSO APLICADO</a:t>
            </a:r>
          </a:p>
          <a:p>
            <a:pPr>
              <a:defRPr/>
            </a:pPr>
            <a:r>
              <a:rPr lang="pt-BR" sz="1050" b="1" i="1" dirty="0">
                <a:latin typeface="+mn-lt"/>
                <a:cs typeface="+mn-cs"/>
                <a:sym typeface="Calibri"/>
              </a:rPr>
              <a:t>CURSO TEOLÓGICO</a:t>
            </a:r>
          </a:p>
        </p:txBody>
      </p:sp>
    </p:spTree>
    <p:extLst>
      <p:ext uri="{BB962C8B-B14F-4D97-AF65-F5344CB8AC3E}">
        <p14:creationId xmlns:p14="http://schemas.microsoft.com/office/powerpoint/2010/main" val="29481242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043" y="0"/>
            <a:ext cx="12190815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4DFF3CBA-8AEE-40E5-9C0E-48561F160BA0}"/>
              </a:ext>
            </a:extLst>
          </p:cNvPr>
          <p:cNvSpPr txBox="1"/>
          <p:nvPr/>
        </p:nvSpPr>
        <p:spPr>
          <a:xfrm>
            <a:off x="4759428" y="1862662"/>
            <a:ext cx="7205870" cy="6924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34289" tIns="34289" rIns="34289" bIns="34289" spcCol="38100">
            <a:spAutoFit/>
          </a:bodyPr>
          <a:lstStyle/>
          <a:p>
            <a:pPr>
              <a:defRPr/>
            </a:pPr>
            <a:r>
              <a:rPr lang="pt-BR" sz="3000" b="1" dirty="0">
                <a:latin typeface="+mn-lt"/>
                <a:cs typeface="+mn-cs"/>
                <a:sym typeface="Calibri"/>
              </a:rPr>
              <a:t>CRITÉRIOS PARA APROVAÇÃO:</a:t>
            </a:r>
          </a:p>
          <a:p>
            <a:pPr>
              <a:defRPr/>
            </a:pPr>
            <a:endParaRPr lang="pt-BR" sz="1050" dirty="0">
              <a:latin typeface="+mn-lt"/>
              <a:cs typeface="+mn-cs"/>
              <a:sym typeface="Calibri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CD7EA26E-96E9-46C0-8098-3C8B61FA4E65}"/>
              </a:ext>
            </a:extLst>
          </p:cNvPr>
          <p:cNvSpPr txBox="1"/>
          <p:nvPr/>
        </p:nvSpPr>
        <p:spPr>
          <a:xfrm>
            <a:off x="4829000" y="2601325"/>
            <a:ext cx="7136297" cy="22544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34289" tIns="34289" rIns="34289" bIns="34289" spcCol="38100">
            <a:spAutoFit/>
          </a:bodyPr>
          <a:lstStyle/>
          <a:p>
            <a:pPr>
              <a:defRPr/>
            </a:pPr>
            <a:r>
              <a:rPr lang="pt-BR" sz="2000" b="1" i="1" dirty="0">
                <a:latin typeface="+mn-lt"/>
                <a:cs typeface="+mn-cs"/>
                <a:sym typeface="Calibri"/>
              </a:rPr>
              <a:t>75% FREQUÊNCIA.</a:t>
            </a:r>
          </a:p>
          <a:p>
            <a:pPr>
              <a:defRPr/>
            </a:pPr>
            <a:r>
              <a:rPr lang="pt-BR" sz="2000" b="1" i="1" dirty="0">
                <a:latin typeface="+mn-lt"/>
                <a:cs typeface="+mn-cs"/>
                <a:sym typeface="Calibri"/>
              </a:rPr>
              <a:t>70% NOTA PARA SEMINARISTAS A PARTIR DO 2º SEMESTRE 2018</a:t>
            </a:r>
          </a:p>
          <a:p>
            <a:pPr>
              <a:defRPr/>
            </a:pPr>
            <a:r>
              <a:rPr lang="pt-BR" sz="2000" b="1" i="1" dirty="0">
                <a:latin typeface="+mn-lt"/>
                <a:cs typeface="+mn-cs"/>
                <a:sym typeface="Calibri"/>
              </a:rPr>
              <a:t>60% TURMAS JÁ EXISTENTES.</a:t>
            </a:r>
          </a:p>
          <a:p>
            <a:pPr>
              <a:defRPr/>
            </a:pPr>
            <a:endParaRPr lang="pt-BR" sz="2000" b="1" i="1" dirty="0">
              <a:latin typeface="+mn-lt"/>
              <a:cs typeface="+mn-cs"/>
              <a:sym typeface="Calibri"/>
            </a:endParaRPr>
          </a:p>
          <a:p>
            <a:pPr>
              <a:defRPr/>
            </a:pPr>
            <a:endParaRPr lang="pt-BR" sz="2000" b="1" i="1" dirty="0">
              <a:latin typeface="+mn-lt"/>
              <a:cs typeface="+mn-cs"/>
              <a:sym typeface="Calibri"/>
            </a:endParaRPr>
          </a:p>
          <a:p>
            <a:pPr>
              <a:defRPr/>
            </a:pPr>
            <a:r>
              <a:rPr lang="pt-BR" sz="1050" b="1" i="1" dirty="0">
                <a:latin typeface="+mn-lt"/>
                <a:cs typeface="+mn-cs"/>
                <a:sym typeface="Calibri"/>
              </a:rPr>
              <a:t>PROVAS E TRABALHOS DE ACORDO COM CADA PROFESSOR.</a:t>
            </a:r>
          </a:p>
          <a:p>
            <a:pPr>
              <a:defRPr/>
            </a:pPr>
            <a:endParaRPr lang="pt-BR" sz="1050" b="1" i="1" dirty="0">
              <a:latin typeface="+mn-lt"/>
              <a:cs typeface="+mn-cs"/>
              <a:sym typeface="Calibri"/>
            </a:endParaRPr>
          </a:p>
          <a:p>
            <a:pPr>
              <a:defRPr/>
            </a:pPr>
            <a:endParaRPr lang="pt-BR" sz="1050" b="1" i="1" dirty="0">
              <a:latin typeface="+mn-lt"/>
              <a:cs typeface="+mn-cs"/>
              <a:sym typeface="Calibri"/>
            </a:endParaRPr>
          </a:p>
          <a:p>
            <a:pPr>
              <a:defRPr/>
            </a:pPr>
            <a:endParaRPr lang="pt-BR" sz="1050" b="1" i="1" dirty="0">
              <a:latin typeface="+mn-lt"/>
              <a:cs typeface="+mn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8565997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043" y="0"/>
            <a:ext cx="12190815" cy="6858000"/>
          </a:xfrm>
          <a:prstGeom prst="rect">
            <a:avLst/>
          </a:prstGeom>
        </p:spPr>
      </p:pic>
      <p:grpSp>
        <p:nvGrpSpPr>
          <p:cNvPr id="3" name="Agrupar 5">
            <a:extLst>
              <a:ext uri="{FF2B5EF4-FFF2-40B4-BE49-F238E27FC236}">
                <a16:creationId xmlns:a16="http://schemas.microsoft.com/office/drawing/2014/main" id="{C3014FC4-48D0-4C02-AF9D-03CD967FF18B}"/>
              </a:ext>
            </a:extLst>
          </p:cNvPr>
          <p:cNvGrpSpPr>
            <a:grpSpLocks/>
          </p:cNvGrpSpPr>
          <p:nvPr/>
        </p:nvGrpSpPr>
        <p:grpSpPr bwMode="auto">
          <a:xfrm>
            <a:off x="3265714" y="143047"/>
            <a:ext cx="8791690" cy="6714953"/>
            <a:chOff x="-14808" y="113575"/>
            <a:chExt cx="9001680" cy="6190632"/>
          </a:xfrm>
        </p:grpSpPr>
        <p:sp>
          <p:nvSpPr>
            <p:cNvPr id="4" name="CaixaDeTexto 3">
              <a:extLst>
                <a:ext uri="{FF2B5EF4-FFF2-40B4-BE49-F238E27FC236}">
                  <a16:creationId xmlns:a16="http://schemas.microsoft.com/office/drawing/2014/main" id="{53287719-58B8-4B78-990F-D25856E44389}"/>
                </a:ext>
              </a:extLst>
            </p:cNvPr>
            <p:cNvSpPr txBox="1"/>
            <p:nvPr/>
          </p:nvSpPr>
          <p:spPr>
            <a:xfrm>
              <a:off x="3204027" y="2196641"/>
              <a:ext cx="5761017" cy="36532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pt-BR" sz="1050" b="1" dirty="0">
                  <a:latin typeface="Gill Sans MT" pitchFamily="34" charset="0"/>
                  <a:cs typeface="+mn-cs"/>
                  <a:sym typeface="Calibri"/>
                </a:rPr>
                <a:t>NOTURNO - 3 anos </a:t>
              </a:r>
              <a:endParaRPr lang="pt-BR" sz="1050" b="1" dirty="0">
                <a:latin typeface="+mn-lt"/>
                <a:cs typeface="+mn-cs"/>
                <a:sym typeface="Calibri"/>
              </a:endParaRPr>
            </a:p>
          </p:txBody>
        </p:sp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803C0E9E-867E-484A-900D-19D31ABE6795}"/>
                </a:ext>
              </a:extLst>
            </p:cNvPr>
            <p:cNvSpPr txBox="1"/>
            <p:nvPr/>
          </p:nvSpPr>
          <p:spPr>
            <a:xfrm>
              <a:off x="3218580" y="2678006"/>
              <a:ext cx="5759562" cy="68083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txBody>
            <a:bodyPr>
              <a:spAutoFit/>
            </a:bodyPr>
            <a:lstStyle>
              <a:lvl1pPr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9pPr>
            </a:lstStyle>
            <a:p>
              <a:pPr algn="ctr" eaLnBrk="1"/>
              <a:r>
                <a:rPr lang="pt-BR" altLang="pt-BR" sz="900" b="1" u="sng"/>
                <a:t>1˚ MÓDULO</a:t>
              </a:r>
            </a:p>
            <a:p>
              <a:pPr algn="ctr" eaLnBrk="1"/>
              <a:r>
                <a:rPr lang="pt-BR" altLang="pt-BR" sz="750" i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Português, Introdução à Bíblia; Antigo testamento 1, Caráter Cristão 1. </a:t>
              </a:r>
            </a:p>
            <a:p>
              <a:pPr eaLnBrk="1"/>
              <a:r>
                <a:rPr lang="pt-BR" altLang="pt-BR" sz="825" i="1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7" name="CaixaDeTexto 6">
              <a:extLst>
                <a:ext uri="{FF2B5EF4-FFF2-40B4-BE49-F238E27FC236}">
                  <a16:creationId xmlns:a16="http://schemas.microsoft.com/office/drawing/2014/main" id="{50D2BBB7-51B4-464A-A934-EF63E1B5DF10}"/>
                </a:ext>
              </a:extLst>
            </p:cNvPr>
            <p:cNvSpPr txBox="1"/>
            <p:nvPr/>
          </p:nvSpPr>
          <p:spPr>
            <a:xfrm>
              <a:off x="3225855" y="3358087"/>
              <a:ext cx="5761017" cy="49817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txBody>
            <a:bodyPr>
              <a:spAutoFit/>
            </a:bodyPr>
            <a:lstStyle>
              <a:lvl1pPr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9pPr>
            </a:lstStyle>
            <a:p>
              <a:pPr algn="ctr" eaLnBrk="1"/>
              <a:r>
                <a:rPr lang="pt-BR" altLang="pt-BR" sz="900" b="1" u="sng"/>
                <a:t>2˚ MÓDULO</a:t>
              </a:r>
            </a:p>
            <a:p>
              <a:pPr algn="ctr" eaLnBrk="1"/>
              <a:r>
                <a:rPr lang="pt-BR" altLang="pt-BR" sz="750" i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Hermeneutica, Caráter Cristão 2, Antigo Testamento 2, Visão IBA 1.</a:t>
              </a:r>
            </a:p>
          </p:txBody>
        </p:sp>
        <p:sp>
          <p:nvSpPr>
            <p:cNvPr id="8" name="CaixaDeTexto 7">
              <a:extLst>
                <a:ext uri="{FF2B5EF4-FFF2-40B4-BE49-F238E27FC236}">
                  <a16:creationId xmlns:a16="http://schemas.microsoft.com/office/drawing/2014/main" id="{A1FFAEC7-9835-4A24-8A7E-9F947C841826}"/>
                </a:ext>
              </a:extLst>
            </p:cNvPr>
            <p:cNvSpPr txBox="1"/>
            <p:nvPr/>
          </p:nvSpPr>
          <p:spPr>
            <a:xfrm>
              <a:off x="3225855" y="3933670"/>
              <a:ext cx="5752285" cy="68083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txBody>
            <a:bodyPr>
              <a:spAutoFit/>
            </a:bodyPr>
            <a:lstStyle>
              <a:lvl1pPr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9pPr>
            </a:lstStyle>
            <a:p>
              <a:pPr algn="ctr" eaLnBrk="1"/>
              <a:r>
                <a:rPr lang="pt-BR" altLang="pt-BR" sz="900" b="1" u="sng"/>
                <a:t>3˚ MÓDULO</a:t>
              </a:r>
            </a:p>
            <a:p>
              <a:pPr algn="ctr" eaLnBrk="1"/>
              <a:r>
                <a:rPr lang="pt-BR" altLang="pt-BR" sz="750" i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Novo Testamento 1, Liderança, Homilética, Antigo Testamento 3.</a:t>
              </a:r>
            </a:p>
            <a:p>
              <a:pPr eaLnBrk="1"/>
              <a:r>
                <a:rPr lang="pt-BR" altLang="pt-BR" sz="825" i="1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9E094B24-09B1-4C99-B6A0-8CD5A39377EC}"/>
                </a:ext>
              </a:extLst>
            </p:cNvPr>
            <p:cNvSpPr txBox="1"/>
            <p:nvPr/>
          </p:nvSpPr>
          <p:spPr>
            <a:xfrm>
              <a:off x="3225855" y="4646298"/>
              <a:ext cx="5724638" cy="49817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txBody>
            <a:bodyPr>
              <a:spAutoFit/>
            </a:bodyPr>
            <a:lstStyle>
              <a:lvl1pPr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9pPr>
            </a:lstStyle>
            <a:p>
              <a:pPr algn="ctr" eaLnBrk="1"/>
              <a:r>
                <a:rPr lang="pt-BR" altLang="pt-BR" sz="900" b="1" u="sng"/>
                <a:t>4˚ MÓDULO</a:t>
              </a:r>
            </a:p>
            <a:p>
              <a:pPr algn="ctr" eaLnBrk="1"/>
              <a:r>
                <a:rPr lang="pt-BR" altLang="pt-BR" sz="750" i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História do Cristianismo 1, Teologia Sistemática 1, Novo Testamento 2</a:t>
              </a:r>
              <a:r>
                <a:rPr lang="pt-BR" altLang="pt-BR" sz="750" i="1">
                  <a:latin typeface="Arial" panose="020B0604020202020204" pitchFamily="34" charset="0"/>
                  <a:cs typeface="Arial" panose="020B0604020202020204" pitchFamily="34" charset="0"/>
                </a:rPr>
                <a:t>., </a:t>
              </a:r>
              <a:r>
                <a:rPr lang="pt-BR" altLang="pt-BR" sz="750" i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Antigo Testamento 4</a:t>
              </a:r>
              <a:r>
                <a:rPr lang="pt-BR" altLang="pt-BR" sz="750" i="1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10" name="CaixaDeTexto 9">
              <a:extLst>
                <a:ext uri="{FF2B5EF4-FFF2-40B4-BE49-F238E27FC236}">
                  <a16:creationId xmlns:a16="http://schemas.microsoft.com/office/drawing/2014/main" id="{480B1723-866F-4376-9470-F2FA01941901}"/>
                </a:ext>
              </a:extLst>
            </p:cNvPr>
            <p:cNvSpPr txBox="1"/>
            <p:nvPr/>
          </p:nvSpPr>
          <p:spPr>
            <a:xfrm>
              <a:off x="3167648" y="5223595"/>
              <a:ext cx="5724638" cy="49817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txBody>
            <a:bodyPr>
              <a:spAutoFit/>
            </a:bodyPr>
            <a:lstStyle>
              <a:lvl1pPr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9pPr>
            </a:lstStyle>
            <a:p>
              <a:pPr algn="ctr" eaLnBrk="1"/>
              <a:r>
                <a:rPr lang="pt-BR" altLang="pt-BR" sz="900" b="1" u="sng"/>
                <a:t>5˚ MÓDULO</a:t>
              </a:r>
            </a:p>
            <a:p>
              <a:pPr algn="ctr" eaLnBrk="1"/>
              <a:r>
                <a:rPr lang="pt-BR" altLang="pt-BR" sz="750" i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História do Cristianismo 2, Novo Testamento 3,  Plantação de Igrejas,  Teologia Sistmática 2.</a:t>
              </a:r>
            </a:p>
          </p:txBody>
        </p:sp>
        <p:sp>
          <p:nvSpPr>
            <p:cNvPr id="11" name="CaixaDeTexto 10">
              <a:extLst>
                <a:ext uri="{FF2B5EF4-FFF2-40B4-BE49-F238E27FC236}">
                  <a16:creationId xmlns:a16="http://schemas.microsoft.com/office/drawing/2014/main" id="{B3B3E7FB-9DAB-4451-BB27-03E2510CC230}"/>
                </a:ext>
              </a:extLst>
            </p:cNvPr>
            <p:cNvSpPr txBox="1"/>
            <p:nvPr/>
          </p:nvSpPr>
          <p:spPr>
            <a:xfrm>
              <a:off x="3240407" y="5806031"/>
              <a:ext cx="5710086" cy="49817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txBody>
            <a:bodyPr>
              <a:spAutoFit/>
            </a:bodyPr>
            <a:lstStyle>
              <a:lvl1pPr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1pPr>
              <a:lvl2pPr marL="742950" indent="-285750"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2pPr>
              <a:lvl3pPr marL="1143000" indent="-228600"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3pPr>
              <a:lvl4pPr marL="1600200" indent="-228600"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4pPr>
              <a:lvl5pPr marL="2057400" indent="-228600"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defRPr>
              </a:lvl9pPr>
            </a:lstStyle>
            <a:p>
              <a:pPr algn="ctr" eaLnBrk="1"/>
              <a:r>
                <a:rPr lang="pt-BR" altLang="pt-BR" sz="900" b="1" u="sng"/>
                <a:t>6˚ MÓDULO</a:t>
              </a:r>
            </a:p>
            <a:p>
              <a:pPr algn="ctr" eaLnBrk="1"/>
              <a:r>
                <a:rPr lang="pt-BR" altLang="pt-BR" sz="750" i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Novo Testamento 4,Visão IBA 2, Administração de Igrejas, Aconselhamento Cristão.</a:t>
              </a:r>
            </a:p>
          </p:txBody>
        </p:sp>
        <p:pic>
          <p:nvPicPr>
            <p:cNvPr id="12" name="Imagem 13">
              <a:extLst>
                <a:ext uri="{FF2B5EF4-FFF2-40B4-BE49-F238E27FC236}">
                  <a16:creationId xmlns:a16="http://schemas.microsoft.com/office/drawing/2014/main" id="{462A700D-1F04-4301-83FC-036F6668A6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808" y="3430868"/>
              <a:ext cx="2919745" cy="1110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3" name="Conector reto 12">
              <a:extLst>
                <a:ext uri="{FF2B5EF4-FFF2-40B4-BE49-F238E27FC236}">
                  <a16:creationId xmlns:a16="http://schemas.microsoft.com/office/drawing/2014/main" id="{885319FC-5424-4587-9AA4-28F5E35C3B04}"/>
                </a:ext>
              </a:extLst>
            </p:cNvPr>
            <p:cNvCxnSpPr/>
            <p:nvPr/>
          </p:nvCxnSpPr>
          <p:spPr>
            <a:xfrm>
              <a:off x="2934822" y="365392"/>
              <a:ext cx="29103" cy="5769543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Imagem 15">
              <a:extLst>
                <a:ext uri="{FF2B5EF4-FFF2-40B4-BE49-F238E27FC236}">
                  <a16:creationId xmlns:a16="http://schemas.microsoft.com/office/drawing/2014/main" id="{C2441689-D2DB-4C44-85B6-730C447CB2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1920" y="113575"/>
              <a:ext cx="3003988" cy="1864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3571521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0643" y="0"/>
            <a:ext cx="12190815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AA4F2FA-B579-4BF0-87E3-34975ED70A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114" y="0"/>
            <a:ext cx="6102626" cy="457697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9D9E881E-61BF-466A-A1E4-AA185BC46B04}"/>
              </a:ext>
            </a:extLst>
          </p:cNvPr>
          <p:cNvSpPr txBox="1"/>
          <p:nvPr/>
        </p:nvSpPr>
        <p:spPr>
          <a:xfrm>
            <a:off x="5471096" y="4821087"/>
            <a:ext cx="2504661" cy="17927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marL="257175" indent="-257175" defTabSz="685800" hangingPunct="0">
              <a:buClrTx/>
              <a:buFont typeface="Arial" panose="020B0604020202020204" pitchFamily="34" charset="0"/>
              <a:buChar char="•"/>
            </a:pPr>
            <a:r>
              <a:rPr lang="pt-BR" sz="1600" b="1" i="1" dirty="0">
                <a:latin typeface="+mn-lt"/>
                <a:ea typeface="+mn-ea"/>
                <a:cs typeface="+mn-cs"/>
                <a:sym typeface="Calibri"/>
              </a:rPr>
              <a:t>PÓS;</a:t>
            </a:r>
          </a:p>
          <a:p>
            <a:pPr marL="257175" indent="-257175" defTabSz="685800" hangingPunct="0">
              <a:buClrTx/>
              <a:buFont typeface="Arial" panose="020B0604020202020204" pitchFamily="34" charset="0"/>
              <a:buChar char="•"/>
            </a:pPr>
            <a:r>
              <a:rPr lang="pt-BR" sz="1600" b="1" i="1" dirty="0"/>
              <a:t>MESTRADO;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pt-BR" sz="1600" b="1" i="1" dirty="0"/>
              <a:t>ACONSELHAMENTO BÍBLICO;</a:t>
            </a:r>
          </a:p>
          <a:p>
            <a:pPr marL="257175" indent="-257175" defTabSz="685800" hangingPunct="0">
              <a:buClrTx/>
              <a:buFont typeface="Arial" panose="020B0604020202020204" pitchFamily="34" charset="0"/>
              <a:buChar char="•"/>
            </a:pPr>
            <a:r>
              <a:rPr lang="pt-BR" sz="1600" b="1" i="1" dirty="0">
                <a:latin typeface="+mn-lt"/>
                <a:ea typeface="+mn-ea"/>
                <a:cs typeface="+mn-cs"/>
                <a:sym typeface="Calibri"/>
              </a:rPr>
              <a:t>COACHING;</a:t>
            </a:r>
          </a:p>
          <a:p>
            <a:pPr marL="257175" indent="-257175" defTabSz="685800" hangingPunct="0">
              <a:buClrTx/>
              <a:buFont typeface="Arial" panose="020B0604020202020204" pitchFamily="34" charset="0"/>
              <a:buChar char="•"/>
            </a:pPr>
            <a:r>
              <a:rPr lang="pt-BR" sz="1600" b="1" i="1" dirty="0"/>
              <a:t>MENTORING;</a:t>
            </a:r>
          </a:p>
          <a:p>
            <a:pPr marL="257175" indent="-257175" defTabSz="685800" hangingPunct="0">
              <a:buClrTx/>
              <a:buFont typeface="Arial" panose="020B0604020202020204" pitchFamily="34" charset="0"/>
              <a:buChar char="•"/>
            </a:pPr>
            <a:r>
              <a:rPr lang="pt-BR" sz="1600" b="1" i="1" dirty="0"/>
              <a:t>OUTROS.</a:t>
            </a:r>
          </a:p>
        </p:txBody>
      </p:sp>
    </p:spTree>
    <p:extLst>
      <p:ext uri="{BB962C8B-B14F-4D97-AF65-F5344CB8AC3E}">
        <p14:creationId xmlns:p14="http://schemas.microsoft.com/office/powerpoint/2010/main" val="17084780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4874D475-0CD0-4DA0-B59D-7D2699BF7270}"/>
              </a:ext>
            </a:extLst>
          </p:cNvPr>
          <p:cNvSpPr txBox="1">
            <a:spLocks/>
          </p:cNvSpPr>
          <p:nvPr/>
        </p:nvSpPr>
        <p:spPr>
          <a:xfrm>
            <a:off x="3801778" y="492547"/>
            <a:ext cx="6787563" cy="7711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450"/>
              </a:spcAft>
              <a:defRPr/>
            </a:pPr>
            <a:r>
              <a:rPr lang="en-US" sz="3200" b="1" dirty="0"/>
              <a:t>ETAPAS PARA A FORMAÇÃO DE UM LÍDER DENTRO DA CÉLULA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9DA5519-11E3-4B3D-A197-067F411398FE}"/>
              </a:ext>
            </a:extLst>
          </p:cNvPr>
          <p:cNvSpPr txBox="1">
            <a:spLocks/>
          </p:cNvSpPr>
          <p:nvPr/>
        </p:nvSpPr>
        <p:spPr>
          <a:xfrm>
            <a:off x="3801779" y="2448572"/>
            <a:ext cx="4653738" cy="2720188"/>
          </a:xfrm>
          <a:prstGeom prst="rect">
            <a:avLst/>
          </a:prstGeom>
        </p:spPr>
        <p:txBody>
          <a:bodyPr vert="horz" lIns="68580" tIns="34290" rIns="68580" bIns="3429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pt-BR" sz="2100" b="1" u="sng" dirty="0"/>
              <a:t>ESCOLHER</a:t>
            </a:r>
            <a:r>
              <a:rPr lang="en-US" altLang="pt-BR" sz="2100" dirty="0"/>
              <a:t> </a:t>
            </a:r>
            <a:r>
              <a:rPr lang="en-US" altLang="pt-BR" sz="2100" dirty="0" err="1"/>
              <a:t>quem</a:t>
            </a:r>
            <a:r>
              <a:rPr lang="en-US" altLang="pt-BR" sz="2100" dirty="0"/>
              <a:t> </a:t>
            </a:r>
            <a:r>
              <a:rPr lang="en-US" altLang="pt-BR" sz="2100" dirty="0" err="1"/>
              <a:t>será</a:t>
            </a:r>
            <a:r>
              <a:rPr lang="en-US" altLang="pt-BR" sz="2100" dirty="0"/>
              <a:t> o </a:t>
            </a:r>
            <a:r>
              <a:rPr lang="en-US" altLang="pt-BR" sz="2100" dirty="0" err="1"/>
              <a:t>líder</a:t>
            </a:r>
            <a:r>
              <a:rPr lang="en-US" altLang="pt-BR" sz="2100" dirty="0"/>
              <a:t> </a:t>
            </a:r>
            <a:r>
              <a:rPr lang="en-US" altLang="pt-BR" sz="2100" dirty="0" err="1"/>
              <a:t>em</a:t>
            </a:r>
            <a:r>
              <a:rPr lang="en-US" altLang="pt-BR" sz="2100" dirty="0"/>
              <a:t> </a:t>
            </a:r>
            <a:r>
              <a:rPr lang="en-US" altLang="pt-BR" sz="2100" dirty="0" err="1"/>
              <a:t>treinamento</a:t>
            </a:r>
            <a:r>
              <a:rPr lang="en-US" altLang="pt-BR" sz="2100" dirty="0"/>
              <a:t>;</a:t>
            </a:r>
          </a:p>
          <a:p>
            <a:r>
              <a:rPr lang="en-US" altLang="pt-BR" sz="2100" b="1" u="sng" dirty="0"/>
              <a:t>COMUNICAR</a:t>
            </a:r>
            <a:r>
              <a:rPr lang="en-US" altLang="pt-BR" sz="2100" dirty="0"/>
              <a:t> </a:t>
            </a:r>
            <a:r>
              <a:rPr lang="en-US" altLang="pt-BR" sz="2100" dirty="0" err="1"/>
              <a:t>isso</a:t>
            </a:r>
            <a:r>
              <a:rPr lang="en-US" altLang="pt-BR" sz="2100" dirty="0"/>
              <a:t> </a:t>
            </a:r>
            <a:r>
              <a:rPr lang="en-US" altLang="pt-BR" sz="2100" dirty="0" err="1"/>
              <a:t>claramente</a:t>
            </a:r>
            <a:r>
              <a:rPr lang="en-US" altLang="pt-BR" sz="2100" dirty="0"/>
              <a:t> (com </a:t>
            </a:r>
            <a:r>
              <a:rPr lang="en-US" altLang="pt-BR" sz="2100" dirty="0" err="1"/>
              <a:t>palavras</a:t>
            </a:r>
            <a:r>
              <a:rPr lang="en-US" altLang="pt-BR" sz="2100" dirty="0"/>
              <a:t> e </a:t>
            </a:r>
            <a:r>
              <a:rPr lang="en-US" altLang="pt-BR" sz="2100" dirty="0" err="1"/>
              <a:t>atitudes</a:t>
            </a:r>
            <a:r>
              <a:rPr lang="en-US" altLang="pt-BR" sz="2100" dirty="0"/>
              <a:t>) a </a:t>
            </a:r>
            <a:r>
              <a:rPr lang="en-US" altLang="pt-BR" sz="2100" dirty="0" err="1"/>
              <a:t>ele</a:t>
            </a:r>
            <a:r>
              <a:rPr lang="en-US" altLang="pt-BR" sz="2100" dirty="0"/>
              <a:t> e a </a:t>
            </a:r>
            <a:r>
              <a:rPr lang="en-US" altLang="pt-BR" sz="2100" dirty="0" err="1"/>
              <a:t>todo</a:t>
            </a:r>
            <a:r>
              <a:rPr lang="en-US" altLang="pt-BR" sz="2100" dirty="0"/>
              <a:t> o </a:t>
            </a:r>
            <a:r>
              <a:rPr lang="en-US" altLang="pt-BR" sz="2100" dirty="0" err="1"/>
              <a:t>grupo</a:t>
            </a:r>
            <a:r>
              <a:rPr lang="en-US" altLang="pt-BR" sz="2100" dirty="0"/>
              <a:t>;</a:t>
            </a:r>
          </a:p>
          <a:p>
            <a:r>
              <a:rPr lang="en-US" altLang="pt-BR" sz="2100" b="1" u="sng" dirty="0"/>
              <a:t>ANDAR JUNTO </a:t>
            </a:r>
            <a:r>
              <a:rPr lang="en-US" altLang="pt-BR" sz="2100" dirty="0"/>
              <a:t>com </a:t>
            </a:r>
            <a:r>
              <a:rPr lang="en-US" altLang="pt-BR" sz="2100" dirty="0" err="1"/>
              <a:t>ele</a:t>
            </a:r>
            <a:r>
              <a:rPr lang="en-US" altLang="pt-BR" sz="2100" dirty="0"/>
              <a:t> </a:t>
            </a:r>
            <a:r>
              <a:rPr lang="en-US" altLang="pt-BR" sz="2100" dirty="0" err="1"/>
              <a:t>durante</a:t>
            </a:r>
            <a:r>
              <a:rPr lang="en-US" altLang="pt-BR" sz="2100" dirty="0"/>
              <a:t> um tempo;</a:t>
            </a:r>
          </a:p>
          <a:p>
            <a:r>
              <a:rPr lang="en-US" altLang="pt-BR" sz="2100" b="1" u="sng" dirty="0"/>
              <a:t>DELEGAR</a:t>
            </a:r>
            <a:r>
              <a:rPr lang="en-US" altLang="pt-BR" sz="2100" dirty="0"/>
              <a:t> </a:t>
            </a:r>
            <a:r>
              <a:rPr lang="en-US" altLang="pt-BR" sz="2100" dirty="0" err="1"/>
              <a:t>tarefas</a:t>
            </a:r>
            <a:r>
              <a:rPr lang="en-US" altLang="pt-BR" sz="1800" dirty="0"/>
              <a:t>.</a:t>
            </a:r>
          </a:p>
          <a:p>
            <a:endParaRPr lang="en-US" altLang="pt-BR" sz="1800" dirty="0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CA58734F-4C67-4461-A009-A00AD7A95B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7807" y="1482331"/>
            <a:ext cx="3031807" cy="924701"/>
          </a:xfrm>
          <a:prstGeom prst="rect">
            <a:avLst/>
          </a:prstGeom>
        </p:spPr>
      </p:pic>
      <p:pic>
        <p:nvPicPr>
          <p:cNvPr id="7" name="Picture 2" descr="https://tse3.mm.bing.net/th?id=OIP.0qPFkrqD_dDOh1w-Ve6f3wHaEK&amp;pid=15.1&amp;P=0&amp;w=311&amp;h=175">
            <a:extLst>
              <a:ext uri="{FF2B5EF4-FFF2-40B4-BE49-F238E27FC236}">
                <a16:creationId xmlns:a16="http://schemas.microsoft.com/office/drawing/2014/main" id="{149F61D8-CEBC-4D29-9089-3A4546B355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7806" y="3396816"/>
            <a:ext cx="3031808" cy="1706001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17129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05DDD65-B04E-4B3A-9874-4D43B0EE2BE4}"/>
              </a:ext>
            </a:extLst>
          </p:cNvPr>
          <p:cNvSpPr txBox="1">
            <a:spLocks/>
          </p:cNvSpPr>
          <p:nvPr/>
        </p:nvSpPr>
        <p:spPr>
          <a:xfrm>
            <a:off x="3656220" y="1313698"/>
            <a:ext cx="4653738" cy="1008731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450"/>
              </a:spcAft>
              <a:defRPr/>
            </a:pPr>
            <a:r>
              <a:rPr lang="en-US" sz="2775" dirty="0"/>
              <a:t>ETAPAS PARA A FORMAÇÃO DE UM LÍDER DENTRO DA CÉLULA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A25632-82EF-473C-BCD5-C6E9084923BA}"/>
              </a:ext>
            </a:extLst>
          </p:cNvPr>
          <p:cNvSpPr txBox="1">
            <a:spLocks/>
          </p:cNvSpPr>
          <p:nvPr/>
        </p:nvSpPr>
        <p:spPr>
          <a:xfrm>
            <a:off x="3656219" y="2424822"/>
            <a:ext cx="4653738" cy="272018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pt-BR" sz="2400" b="1" dirty="0"/>
              <a:t>O </a:t>
            </a:r>
            <a:r>
              <a:rPr lang="en-US" altLang="pt-BR" sz="2400" b="1" dirty="0" err="1"/>
              <a:t>modelo</a:t>
            </a:r>
            <a:r>
              <a:rPr lang="en-US" altLang="pt-BR" sz="2400" b="1" dirty="0"/>
              <a:t> de Jesus:</a:t>
            </a:r>
          </a:p>
          <a:p>
            <a:pPr marL="0" indent="0">
              <a:buNone/>
            </a:pPr>
            <a:endParaRPr lang="en-US" altLang="pt-BR" sz="2400" b="1" dirty="0"/>
          </a:p>
          <a:p>
            <a:r>
              <a:rPr lang="en-US" altLang="pt-BR" sz="1800" dirty="0"/>
              <a:t>Eu </a:t>
            </a:r>
            <a:r>
              <a:rPr lang="en-US" altLang="pt-BR" sz="1800" dirty="0" err="1"/>
              <a:t>faço</a:t>
            </a:r>
            <a:r>
              <a:rPr lang="en-US" altLang="pt-BR" sz="1800" dirty="0"/>
              <a:t> – </a:t>
            </a:r>
            <a:r>
              <a:rPr lang="en-US" altLang="pt-BR" sz="1800" dirty="0" err="1"/>
              <a:t>Você</a:t>
            </a:r>
            <a:r>
              <a:rPr lang="en-US" altLang="pt-BR" sz="1800" dirty="0"/>
              <a:t> </a:t>
            </a:r>
            <a:r>
              <a:rPr lang="en-US" altLang="pt-BR" sz="1800" dirty="0" err="1"/>
              <a:t>observa</a:t>
            </a:r>
            <a:endParaRPr lang="en-US" altLang="pt-BR" sz="1800" dirty="0"/>
          </a:p>
          <a:p>
            <a:r>
              <a:rPr lang="en-US" altLang="pt-BR" sz="1800" dirty="0"/>
              <a:t>Eu </a:t>
            </a:r>
            <a:r>
              <a:rPr lang="en-US" altLang="pt-BR" sz="1800" dirty="0" err="1"/>
              <a:t>faço</a:t>
            </a:r>
            <a:r>
              <a:rPr lang="en-US" altLang="pt-BR" sz="1800" dirty="0"/>
              <a:t> – </a:t>
            </a:r>
            <a:r>
              <a:rPr lang="en-US" altLang="pt-BR" sz="1800" dirty="0" err="1"/>
              <a:t>Você</a:t>
            </a:r>
            <a:r>
              <a:rPr lang="en-US" altLang="pt-BR" sz="1800" dirty="0"/>
              <a:t> </a:t>
            </a:r>
            <a:r>
              <a:rPr lang="en-US" altLang="pt-BR" sz="1800" dirty="0" err="1"/>
              <a:t>ajuda</a:t>
            </a:r>
            <a:endParaRPr lang="en-US" altLang="pt-BR" sz="1800" dirty="0"/>
          </a:p>
          <a:p>
            <a:r>
              <a:rPr lang="en-US" altLang="pt-BR" sz="1800" dirty="0" err="1"/>
              <a:t>Você</a:t>
            </a:r>
            <a:r>
              <a:rPr lang="en-US" altLang="pt-BR" sz="1800" dirty="0"/>
              <a:t> </a:t>
            </a:r>
            <a:r>
              <a:rPr lang="en-US" altLang="pt-BR" sz="1800" dirty="0" err="1"/>
              <a:t>faz</a:t>
            </a:r>
            <a:r>
              <a:rPr lang="en-US" altLang="pt-BR" sz="1800" dirty="0"/>
              <a:t> – Eu </a:t>
            </a:r>
            <a:r>
              <a:rPr lang="en-US" altLang="pt-BR" sz="1800" dirty="0" err="1"/>
              <a:t>ajudo</a:t>
            </a:r>
            <a:endParaRPr lang="en-US" altLang="pt-BR" sz="1800" dirty="0"/>
          </a:p>
          <a:p>
            <a:r>
              <a:rPr lang="en-US" altLang="pt-BR" sz="1800" dirty="0" err="1"/>
              <a:t>Você</a:t>
            </a:r>
            <a:r>
              <a:rPr lang="en-US" altLang="pt-BR" sz="1800" dirty="0"/>
              <a:t> </a:t>
            </a:r>
            <a:r>
              <a:rPr lang="en-US" altLang="pt-BR" sz="1800" dirty="0" err="1"/>
              <a:t>faz</a:t>
            </a:r>
            <a:r>
              <a:rPr lang="en-US" altLang="pt-BR" sz="1800" dirty="0"/>
              <a:t> – Eu </a:t>
            </a:r>
            <a:r>
              <a:rPr lang="en-US" altLang="pt-BR" sz="1800" dirty="0" err="1"/>
              <a:t>observo</a:t>
            </a:r>
            <a:endParaRPr lang="en-US" altLang="pt-BR" sz="1800" dirty="0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0C1A2BF9-984A-40C3-B036-3A8AABFB70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2247" y="1458581"/>
            <a:ext cx="3031807" cy="924701"/>
          </a:xfrm>
          <a:prstGeom prst="rect">
            <a:avLst/>
          </a:prstGeom>
        </p:spPr>
      </p:pic>
      <p:pic>
        <p:nvPicPr>
          <p:cNvPr id="11" name="Picture 4" descr="https://tse3.mm.bing.net/th?id=OIP.vPjBXpl-y0U8gBQyxwnq1AHaFC&amp;pid=15.1&amp;P=0&amp;w=248&amp;h=169">
            <a:extLst>
              <a:ext uri="{FF2B5EF4-FFF2-40B4-BE49-F238E27FC236}">
                <a16:creationId xmlns:a16="http://schemas.microsoft.com/office/drawing/2014/main" id="{231B26A4-4E15-4B36-8668-DB42A1183A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2246" y="3193052"/>
            <a:ext cx="3031808" cy="2066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308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ECEA711-CB84-42DA-915C-945A993E0262}"/>
              </a:ext>
            </a:extLst>
          </p:cNvPr>
          <p:cNvSpPr txBox="1">
            <a:spLocks/>
          </p:cNvSpPr>
          <p:nvPr/>
        </p:nvSpPr>
        <p:spPr>
          <a:xfrm>
            <a:off x="3994761" y="470549"/>
            <a:ext cx="6265519" cy="1008731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000" b="1" dirty="0"/>
              <a:t>COMO ATRAIR LÍDERES EM POTENCIAL?</a:t>
            </a: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AB8171DE-56BF-4ADD-94F4-740C739454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158" y="2135474"/>
            <a:ext cx="3031807" cy="924701"/>
          </a:xfrm>
          <a:prstGeom prst="rect">
            <a:avLst/>
          </a:prstGeom>
        </p:spPr>
      </p:pic>
      <p:sp>
        <p:nvSpPr>
          <p:cNvPr id="13" name="Retângulo 12">
            <a:extLst>
              <a:ext uri="{FF2B5EF4-FFF2-40B4-BE49-F238E27FC236}">
                <a16:creationId xmlns:a16="http://schemas.microsoft.com/office/drawing/2014/main" id="{71D4103D-B6E0-4C00-BBB1-65E8EF71BED3}"/>
              </a:ext>
            </a:extLst>
          </p:cNvPr>
          <p:cNvSpPr/>
          <p:nvPr/>
        </p:nvSpPr>
        <p:spPr>
          <a:xfrm>
            <a:off x="3507658" y="3442651"/>
            <a:ext cx="5442210" cy="3599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>
              <a:lnSpc>
                <a:spcPct val="90000"/>
              </a:lnSpc>
              <a:buFont typeface="+mj-lt"/>
              <a:buAutoNum type="arabicPeriod"/>
            </a:pPr>
            <a:r>
              <a:rPr lang="pt-BR" altLang="pt-BR" sz="1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Uma visão clara, desafiadora e bem compartilhada.</a:t>
            </a:r>
          </a:p>
          <a:p>
            <a:pPr marL="257175" indent="-257175">
              <a:lnSpc>
                <a:spcPct val="90000"/>
              </a:lnSpc>
              <a:buFont typeface="+mj-lt"/>
              <a:buAutoNum type="arabicPeriod"/>
            </a:pPr>
            <a:endParaRPr lang="pt-BR" altLang="pt-BR" sz="1600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257175" indent="-257175">
              <a:lnSpc>
                <a:spcPct val="90000"/>
              </a:lnSpc>
              <a:buFont typeface="+mj-lt"/>
              <a:buAutoNum type="arabicPeriod"/>
            </a:pPr>
            <a:r>
              <a:rPr lang="pt-BR" altLang="pt-BR" sz="1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Disseminação desta visão através da pregação intencional e sistemática por um tempo suficiente para formar uma nova expectativa na igreja.</a:t>
            </a:r>
          </a:p>
          <a:p>
            <a:pPr marL="257175" indent="-257175">
              <a:lnSpc>
                <a:spcPct val="90000"/>
              </a:lnSpc>
              <a:buFont typeface="+mj-lt"/>
              <a:buAutoNum type="arabicPeriod"/>
            </a:pPr>
            <a:endParaRPr lang="pt-BR" altLang="pt-BR" sz="1600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257175" indent="-257175">
              <a:buFont typeface="+mj-lt"/>
              <a:buAutoNum type="arabicPeriod"/>
            </a:pPr>
            <a:r>
              <a:rPr lang="pt-BR" altLang="pt-BR" sz="1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Quebra ostensiva de todos os sinais de clericalismo.</a:t>
            </a:r>
          </a:p>
          <a:p>
            <a:pPr marL="257175" indent="-257175">
              <a:buFont typeface="+mj-lt"/>
              <a:buAutoNum type="arabicPeriod"/>
            </a:pPr>
            <a:endParaRPr lang="pt-BR" altLang="pt-BR" sz="1600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257175" indent="-257175">
              <a:buFont typeface="+mj-lt"/>
              <a:buAutoNum type="arabicPeriod"/>
            </a:pPr>
            <a:r>
              <a:rPr lang="pt-BR" altLang="pt-BR" sz="1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Oração intensa junto com a igreja.</a:t>
            </a:r>
          </a:p>
          <a:p>
            <a:pPr marL="257175" indent="-257175">
              <a:lnSpc>
                <a:spcPct val="90000"/>
              </a:lnSpc>
              <a:buFont typeface="+mj-lt"/>
              <a:buAutoNum type="arabicPeriod"/>
            </a:pPr>
            <a:endParaRPr lang="pt-BR" altLang="pt-BR" sz="1600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257175" indent="-257175">
              <a:buFont typeface="+mj-lt"/>
              <a:buAutoNum type="arabicPeriod"/>
            </a:pPr>
            <a:r>
              <a:rPr lang="pt-BR" altLang="pt-BR" sz="1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Oportunidade de ministério significativo a todos.</a:t>
            </a:r>
          </a:p>
          <a:p>
            <a:pPr marL="257175" indent="-257175">
              <a:buFont typeface="+mj-lt"/>
              <a:buAutoNum type="arabicPeriod"/>
            </a:pPr>
            <a:endParaRPr lang="pt-BR" altLang="pt-BR" sz="1600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257175" indent="-257175">
              <a:buFont typeface="+mj-lt"/>
              <a:buAutoNum type="arabicPeriod"/>
            </a:pPr>
            <a:r>
              <a:rPr lang="pt-BR" altLang="pt-BR" sz="1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Criação de trilhas de curso de capacitação de líderes </a:t>
            </a:r>
          </a:p>
          <a:p>
            <a:r>
              <a:rPr lang="pt-BR" altLang="pt-BR" sz="16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de células bem valorizado diante da igreja. </a:t>
            </a:r>
          </a:p>
          <a:p>
            <a:pPr marL="257175" indent="-257175">
              <a:lnSpc>
                <a:spcPct val="90000"/>
              </a:lnSpc>
              <a:buFont typeface="+mj-lt"/>
              <a:buAutoNum type="arabicPeriod"/>
            </a:pPr>
            <a:endParaRPr lang="pt-BR" altLang="pt-BR" sz="900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257175" indent="-257175">
              <a:buFont typeface="+mj-lt"/>
              <a:buAutoNum type="arabicPeriod"/>
            </a:pPr>
            <a:endParaRPr lang="pt-BR" sz="900" dirty="0"/>
          </a:p>
        </p:txBody>
      </p:sp>
      <p:pic>
        <p:nvPicPr>
          <p:cNvPr id="14" name="Picture 2" descr="https://tse1.mm.bing.net/th?id=OIP.iOvA0yjl4IxXiJlt99AvrwHaEK&amp;pid=15.1&amp;P=0&amp;w=304&amp;h=172">
            <a:extLst>
              <a:ext uri="{FF2B5EF4-FFF2-40B4-BE49-F238E27FC236}">
                <a16:creationId xmlns:a16="http://schemas.microsoft.com/office/drawing/2014/main" id="{90C9024C-8E36-4A9F-8A35-BE193CDB69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868" y="3442651"/>
            <a:ext cx="3182385" cy="2496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375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C6DFDEA5-4CC5-49C1-B0AD-0E75EA319045}"/>
              </a:ext>
            </a:extLst>
          </p:cNvPr>
          <p:cNvSpPr/>
          <p:nvPr/>
        </p:nvSpPr>
        <p:spPr>
          <a:xfrm>
            <a:off x="3244930" y="3985380"/>
            <a:ext cx="86470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Então disse aos seus discípulos: "A seara é grande, mas os trabalhadores são poucos. Peçam, pois, ao Senhor da seara que envie trabalhadores para a sua seara". </a:t>
            </a:r>
            <a:r>
              <a:rPr lang="pt-BR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Mateus 9:37,38</a:t>
            </a:r>
            <a:r>
              <a:rPr lang="pt-BR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Lucas 10:2;João4:35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DE7E17C6-6F5C-4FEE-AA5D-E9E46EC6EF89}"/>
              </a:ext>
            </a:extLst>
          </p:cNvPr>
          <p:cNvSpPr txBox="1"/>
          <p:nvPr/>
        </p:nvSpPr>
        <p:spPr>
          <a:xfrm>
            <a:off x="8205333" y="1435398"/>
            <a:ext cx="3498574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pt-BR" sz="2100" b="1" dirty="0"/>
              <a:t>SEARA = Atos 1: 8 (Jerusalém, Judéia, Samaria e até os confins da Terra).</a:t>
            </a:r>
          </a:p>
        </p:txBody>
      </p:sp>
      <p:pic>
        <p:nvPicPr>
          <p:cNvPr id="6" name="Picture 2" descr="Resultado de imagem para trabalhadores para a seara">
            <a:extLst>
              <a:ext uri="{FF2B5EF4-FFF2-40B4-BE49-F238E27FC236}">
                <a16:creationId xmlns:a16="http://schemas.microsoft.com/office/drawing/2014/main" id="{45527ECC-C1E9-4F5B-A0E1-7C8DFC3C62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007" y="1052473"/>
            <a:ext cx="2911329" cy="2723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7787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FB4C872-BC70-46D9-848D-BEDC3C986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C60BC388-5A79-4B12-B648-FFACF5249D92}"/>
              </a:ext>
            </a:extLst>
          </p:cNvPr>
          <p:cNvSpPr/>
          <p:nvPr/>
        </p:nvSpPr>
        <p:spPr>
          <a:xfrm>
            <a:off x="3674422" y="3866627"/>
            <a:ext cx="864704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000" dirty="0"/>
              <a:t>Vocês não dizem: 'Daqui a quatro meses haverá a colheita'? Eu lhes digo: Abram os olhos e vejam os campos! Eles estão maduros para a colheita. </a:t>
            </a:r>
          </a:p>
          <a:p>
            <a:r>
              <a:rPr lang="pt-BR" sz="3000" b="1" dirty="0"/>
              <a:t>João 4:35</a:t>
            </a:r>
            <a:r>
              <a:rPr lang="pt-BR" sz="3000" dirty="0"/>
              <a:t> </a:t>
            </a:r>
            <a:endParaRPr lang="pt-BR" sz="45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Resultado de imagem para abram os olhos">
            <a:extLst>
              <a:ext uri="{FF2B5EF4-FFF2-40B4-BE49-F238E27FC236}">
                <a16:creationId xmlns:a16="http://schemas.microsoft.com/office/drawing/2014/main" id="{AC397F40-96B8-43DB-ADA3-289D11D439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265" y="1098605"/>
            <a:ext cx="4206892" cy="27141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4692431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5579</TotalTime>
  <Words>1255</Words>
  <Application>Microsoft Office PowerPoint</Application>
  <PresentationFormat>Widescreen</PresentationFormat>
  <Paragraphs>183</Paragraphs>
  <Slides>46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46</vt:i4>
      </vt:variant>
    </vt:vector>
  </HeadingPairs>
  <TitlesOfParts>
    <vt:vector size="54" baseType="lpstr">
      <vt:lpstr>Arial</vt:lpstr>
      <vt:lpstr>Calibri</vt:lpstr>
      <vt:lpstr>Calibri Light</vt:lpstr>
      <vt:lpstr>Gill Sans MT</vt:lpstr>
      <vt:lpstr>Symbol</vt:lpstr>
      <vt:lpstr>Tahoma</vt:lpstr>
      <vt:lpstr>Times New Roman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IBA-40</dc:creator>
  <cp:lastModifiedBy>Pr. Renato</cp:lastModifiedBy>
  <cp:revision>14</cp:revision>
  <dcterms:created xsi:type="dcterms:W3CDTF">2019-05-14T19:48:56Z</dcterms:created>
  <dcterms:modified xsi:type="dcterms:W3CDTF">2019-06-16T14:31:33Z</dcterms:modified>
</cp:coreProperties>
</file>